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542" r:id="rId3"/>
    <p:sldId id="778" r:id="rId4"/>
    <p:sldId id="779" r:id="rId5"/>
    <p:sldId id="781" r:id="rId6"/>
    <p:sldId id="780" r:id="rId7"/>
    <p:sldId id="424" r:id="rId8"/>
    <p:sldId id="593" r:id="rId9"/>
    <p:sldId id="783" r:id="rId10"/>
    <p:sldId id="784" r:id="rId11"/>
    <p:sldId id="786" r:id="rId12"/>
    <p:sldId id="785" r:id="rId13"/>
    <p:sldId id="787" r:id="rId14"/>
    <p:sldId id="788" r:id="rId15"/>
    <p:sldId id="789" r:id="rId16"/>
    <p:sldId id="791" r:id="rId17"/>
    <p:sldId id="792" r:id="rId18"/>
    <p:sldId id="816" r:id="rId19"/>
    <p:sldId id="793" r:id="rId20"/>
    <p:sldId id="794" r:id="rId21"/>
    <p:sldId id="795" r:id="rId22"/>
    <p:sldId id="797" r:id="rId23"/>
    <p:sldId id="798" r:id="rId24"/>
    <p:sldId id="799" r:id="rId25"/>
    <p:sldId id="800" r:id="rId26"/>
    <p:sldId id="802" r:id="rId27"/>
    <p:sldId id="809" r:id="rId28"/>
    <p:sldId id="803" r:id="rId29"/>
    <p:sldId id="810" r:id="rId30"/>
    <p:sldId id="808" r:id="rId31"/>
    <p:sldId id="812" r:id="rId32"/>
    <p:sldId id="813" r:id="rId33"/>
    <p:sldId id="814" r:id="rId34"/>
    <p:sldId id="815" r:id="rId35"/>
    <p:sldId id="817" r:id="rId36"/>
    <p:sldId id="539" r:id="rId37"/>
    <p:sldId id="818" r:id="rId3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B9CA"/>
    <a:srgbClr val="F2F2F2"/>
    <a:srgbClr val="163856"/>
    <a:srgbClr val="FFF2CC"/>
    <a:srgbClr val="FFFFFF"/>
    <a:srgbClr val="1F4E79"/>
    <a:srgbClr val="A9D18E"/>
    <a:srgbClr val="D1D7E1"/>
    <a:srgbClr val="C5E2FF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369" autoAdjust="0"/>
    <p:restoredTop sz="94660"/>
  </p:normalViewPr>
  <p:slideViewPr>
    <p:cSldViewPr snapToGrid="0">
      <p:cViewPr varScale="1">
        <p:scale>
          <a:sx n="92" d="100"/>
          <a:sy n="92" d="100"/>
        </p:scale>
        <p:origin x="312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21/06/2015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8473036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21/06/2015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63970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21/06/2015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9316451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21/06/2015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9949090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21/06/2015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7534663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21/06/2015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4501017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21/06/2015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5521984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21/06/2015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3715537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21/06/2015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798041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21/06/2015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637790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21/06/2015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1874261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E564F-7977-488C-9789-57EB4E8897C5}" type="datetimeFigureOut">
              <a:rPr lang="pt-BR" smtClean="0"/>
              <a:t>21/06/2015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75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26" y="0"/>
            <a:ext cx="916352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4011" y="578734"/>
            <a:ext cx="86462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chemeClr val="bg2">
                    <a:lumMod val="10000"/>
                  </a:schemeClr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Exposição Bíblica</a:t>
            </a:r>
            <a:endParaRPr lang="pt-BR" sz="4200" dirty="0">
              <a:solidFill>
                <a:schemeClr val="bg2">
                  <a:lumMod val="10000"/>
                </a:schemeClr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653" y="2027498"/>
            <a:ext cx="9107347" cy="954107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5600" b="1" dirty="0" smtClean="0">
                <a:solidFill>
                  <a:schemeClr val="bg1"/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EVANGELHO DE JOÃO</a:t>
            </a:r>
            <a:endParaRPr lang="pt-BR" sz="5600" b="1" dirty="0">
              <a:solidFill>
                <a:schemeClr val="bg1"/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312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</a:t>
            </a:r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17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34736" y="1682210"/>
            <a:ext cx="8205108" cy="1228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75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</a:t>
            </a:r>
            <a:r>
              <a:rPr lang="pt-BR" sz="75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3.16-21</a:t>
            </a:r>
            <a:endParaRPr lang="pt-BR" sz="7500" b="1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87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ctangle 6"/>
          <p:cNvSpPr/>
          <p:nvPr/>
        </p:nvSpPr>
        <p:spPr>
          <a:xfrm>
            <a:off x="200131" y="385320"/>
            <a:ext cx="8943869" cy="5865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Porque Deus amou de tal maneira o mundo que deu o seu único Filho, para que todo o que nele crê não pereça, mas tenha a vida eterna. </a:t>
            </a:r>
          </a:p>
          <a:p>
            <a:pPr>
              <a:lnSpc>
                <a:spcPct val="107000"/>
              </a:lnSpc>
            </a:pPr>
            <a:endParaRPr lang="pt-BR" sz="32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Pois Deus enviou o seu Filho ao mundo, não para condenar o mundo, mas para que o mundo fosse salvo por meio dele.</a:t>
            </a:r>
            <a:endParaRPr lang="pt-BR" sz="32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pt-BR" sz="32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</a:t>
            </a:r>
            <a:r>
              <a:rPr lang="pt-BR" sz="3200" dirty="0" smtClean="0">
                <a:solidFill>
                  <a:prstClr val="black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Quem nele crê não é condenado; mas quem não crê já está condenado, porquanto não crê no unigênito Filho de Deus. </a:t>
            </a:r>
          </a:p>
        </p:txBody>
      </p:sp>
    </p:spTree>
    <p:extLst>
      <p:ext uri="{BB962C8B-B14F-4D97-AF65-F5344CB8AC3E}">
        <p14:creationId xmlns:p14="http://schemas.microsoft.com/office/powerpoint/2010/main" val="1412052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ctangle 6"/>
          <p:cNvSpPr/>
          <p:nvPr/>
        </p:nvSpPr>
        <p:spPr>
          <a:xfrm>
            <a:off x="200131" y="385320"/>
            <a:ext cx="8943869" cy="53617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</a:t>
            </a:r>
            <a:r>
              <a:rPr lang="pt-BR" sz="3200" dirty="0" smtClean="0">
                <a:solidFill>
                  <a:prstClr val="black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julgamento é este: que a luz veio ao mundo, mas os homens amaram mais as trevas do que a luz, porque suas obras eram más. </a:t>
            </a:r>
          </a:p>
          <a:p>
            <a:pPr>
              <a:lnSpc>
                <a:spcPct val="107000"/>
              </a:lnSpc>
            </a:pPr>
            <a:endParaRPr lang="pt-BR" sz="3200" dirty="0">
              <a:solidFill>
                <a:prstClr val="black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</a:t>
            </a:r>
            <a:r>
              <a:rPr lang="pt-BR" sz="3200" dirty="0" smtClean="0">
                <a:solidFill>
                  <a:prstClr val="black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Pois todo aquele que prática o mal odeia a luz, e não se aproxima da luz, para que suas obras não sejam reprovadas. </a:t>
            </a:r>
          </a:p>
          <a:p>
            <a:pPr>
              <a:lnSpc>
                <a:spcPct val="107000"/>
              </a:lnSpc>
            </a:pPr>
            <a:endParaRPr lang="pt-BR" sz="3200" dirty="0" smtClean="0">
              <a:solidFill>
                <a:prstClr val="black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21</a:t>
            </a:r>
            <a:r>
              <a:rPr lang="pt-BR" sz="3200" dirty="0" smtClean="0">
                <a:solidFill>
                  <a:prstClr val="black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Mas, quem pratica a verdade aproxima-se da luz, para que suas obras sejam manifestadas por Deus.</a:t>
            </a:r>
          </a:p>
        </p:txBody>
      </p:sp>
    </p:spTree>
    <p:extLst>
      <p:ext uri="{BB962C8B-B14F-4D97-AF65-F5344CB8AC3E}">
        <p14:creationId xmlns:p14="http://schemas.microsoft.com/office/powerpoint/2010/main" val="36543362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</a:t>
            </a:r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17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4207" y="749084"/>
            <a:ext cx="865381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Você acha que deve ir para o céu?</a:t>
            </a:r>
            <a:endParaRPr lang="pt-BR" sz="5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1116" y="2534188"/>
            <a:ext cx="865381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Por que você acha que deve ir para o céu?</a:t>
            </a:r>
            <a:endParaRPr lang="pt-BR" sz="5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37511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</a:t>
            </a:r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17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2570" y="882663"/>
            <a:ext cx="8890908" cy="91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2.1-25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Razões não genuínas para se crer em Jesus – confrontando nossas expectativas.</a:t>
            </a:r>
          </a:p>
        </p:txBody>
      </p:sp>
      <p:sp>
        <p:nvSpPr>
          <p:cNvPr id="9" name="Retângulo 3"/>
          <p:cNvSpPr/>
          <p:nvPr/>
        </p:nvSpPr>
        <p:spPr>
          <a:xfrm>
            <a:off x="212272" y="1932215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1 – Crer porque Ele pode resolver problemas (</a:t>
            </a:r>
            <a:r>
              <a:rPr lang="pt-BR" sz="2600" b="1" dirty="0" smtClean="0">
                <a:solidFill>
                  <a:srgbClr val="C00000"/>
                </a:solidFill>
              </a:rPr>
              <a:t>2.1-12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  <p:sp>
        <p:nvSpPr>
          <p:cNvPr id="10" name="Retângulo 3"/>
          <p:cNvSpPr/>
          <p:nvPr/>
        </p:nvSpPr>
        <p:spPr>
          <a:xfrm>
            <a:off x="212272" y="2563316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2 – Crer porque Ele pode evitar perseguição (</a:t>
            </a:r>
            <a:r>
              <a:rPr lang="pt-BR" sz="2600" b="1" dirty="0" smtClean="0">
                <a:solidFill>
                  <a:srgbClr val="C00000"/>
                </a:solidFill>
              </a:rPr>
              <a:t>2.13-17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  <p:sp>
        <p:nvSpPr>
          <p:cNvPr id="11" name="Retângulo 3"/>
          <p:cNvSpPr/>
          <p:nvPr/>
        </p:nvSpPr>
        <p:spPr>
          <a:xfrm>
            <a:off x="220294" y="3221039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3 – Crer se Ele corresponder à sua fé (</a:t>
            </a:r>
            <a:r>
              <a:rPr lang="pt-BR" sz="2600" b="1" dirty="0" smtClean="0">
                <a:solidFill>
                  <a:srgbClr val="C00000"/>
                </a:solidFill>
              </a:rPr>
              <a:t>2.18-22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  <p:sp>
        <p:nvSpPr>
          <p:cNvPr id="12" name="Retângulo 3"/>
          <p:cNvSpPr/>
          <p:nvPr/>
        </p:nvSpPr>
        <p:spPr>
          <a:xfrm>
            <a:off x="228316" y="3782510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4 – Conclusão: Jesus é aquele que avalia a fé (</a:t>
            </a:r>
            <a:r>
              <a:rPr lang="pt-BR" sz="2600" b="1" dirty="0" smtClean="0">
                <a:solidFill>
                  <a:srgbClr val="C00000"/>
                </a:solidFill>
              </a:rPr>
              <a:t>2.23-25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77860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</a:t>
            </a:r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17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0" name="Retângulo 3"/>
          <p:cNvSpPr/>
          <p:nvPr/>
        </p:nvSpPr>
        <p:spPr>
          <a:xfrm>
            <a:off x="495302" y="697909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/>
              <a:t>Bloco: construção de uma fé genuína (</a:t>
            </a:r>
            <a:r>
              <a:rPr lang="pt-BR" sz="2800" b="1" dirty="0" smtClean="0">
                <a:solidFill>
                  <a:srgbClr val="C00000"/>
                </a:solidFill>
              </a:rPr>
              <a:t>3.1-21</a:t>
            </a:r>
            <a:r>
              <a:rPr lang="pt-BR" sz="2800" b="1" dirty="0" smtClean="0"/>
              <a:t>)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15" name="Retângulo 3"/>
          <p:cNvSpPr/>
          <p:nvPr/>
        </p:nvSpPr>
        <p:spPr>
          <a:xfrm>
            <a:off x="284085" y="1751807"/>
            <a:ext cx="8735160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000" dirty="0" smtClean="0"/>
              <a:t>1 – É uma ação graciosa de Deus (</a:t>
            </a:r>
            <a:r>
              <a:rPr lang="pt-BR" sz="3000" dirty="0" smtClean="0">
                <a:solidFill>
                  <a:srgbClr val="C00000"/>
                </a:solidFill>
              </a:rPr>
              <a:t>3.1-3</a:t>
            </a:r>
            <a:r>
              <a:rPr lang="pt-BR" sz="3000" dirty="0" smtClean="0"/>
              <a:t>)</a:t>
            </a:r>
          </a:p>
          <a:p>
            <a:r>
              <a:rPr lang="pt-BR" sz="3000" dirty="0" smtClean="0"/>
              <a:t>2 </a:t>
            </a:r>
            <a:r>
              <a:rPr lang="pt-BR" sz="3000" dirty="0"/>
              <a:t>– </a:t>
            </a:r>
            <a:r>
              <a:rPr lang="pt-BR" sz="3000" dirty="0" smtClean="0"/>
              <a:t>Regenera: É a manifestação da vida de Deus (</a:t>
            </a:r>
            <a:r>
              <a:rPr lang="pt-BR" sz="3000" dirty="0" smtClean="0">
                <a:solidFill>
                  <a:srgbClr val="C00000"/>
                </a:solidFill>
              </a:rPr>
              <a:t>3.4-8</a:t>
            </a:r>
            <a:r>
              <a:rPr lang="pt-BR" sz="3000" dirty="0" smtClean="0"/>
              <a:t>)</a:t>
            </a:r>
          </a:p>
          <a:p>
            <a:pPr lvl="0"/>
            <a:r>
              <a:rPr lang="pt-BR" sz="3000" dirty="0" smtClean="0"/>
              <a:t>3 </a:t>
            </a:r>
            <a:r>
              <a:rPr lang="pt-BR" sz="3000" dirty="0"/>
              <a:t>– </a:t>
            </a:r>
            <a:r>
              <a:rPr lang="pt-BR" sz="3000" dirty="0" smtClean="0"/>
              <a:t>É um milagre </a:t>
            </a:r>
            <a:r>
              <a:rPr lang="pt-BR" sz="3000" dirty="0" smtClean="0"/>
              <a:t>que causa perplexidade (</a:t>
            </a:r>
            <a:r>
              <a:rPr lang="pt-BR" sz="3000" dirty="0" smtClean="0">
                <a:solidFill>
                  <a:srgbClr val="C00000"/>
                </a:solidFill>
              </a:rPr>
              <a:t>3.9-15</a:t>
            </a:r>
            <a:r>
              <a:rPr lang="pt-BR" sz="3000" dirty="0" smtClean="0"/>
              <a:t>)</a:t>
            </a:r>
          </a:p>
          <a:p>
            <a:r>
              <a:rPr lang="pt-BR" sz="3000" dirty="0" smtClean="0"/>
              <a:t>4 </a:t>
            </a:r>
            <a:r>
              <a:rPr lang="pt-BR" sz="3000" dirty="0"/>
              <a:t>– </a:t>
            </a:r>
            <a:r>
              <a:rPr lang="pt-BR" sz="3000" dirty="0" smtClean="0"/>
              <a:t>Leva a humildade para exaltar um Deus tão amoroso (</a:t>
            </a:r>
            <a:r>
              <a:rPr lang="pt-BR" sz="3000" dirty="0" smtClean="0">
                <a:solidFill>
                  <a:srgbClr val="C00000"/>
                </a:solidFill>
              </a:rPr>
              <a:t>3.16-21</a:t>
            </a:r>
            <a:r>
              <a:rPr lang="pt-BR" sz="3000" dirty="0" smtClean="0"/>
              <a:t>)</a:t>
            </a:r>
            <a:endParaRPr lang="pt-BR" sz="3000" dirty="0"/>
          </a:p>
          <a:p>
            <a:pPr lvl="0"/>
            <a:endParaRPr lang="pt-BR" sz="2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678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</a:t>
            </a:r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17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7951" y="694704"/>
            <a:ext cx="9097537" cy="4278094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5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 amor de Deus é tão grande, que nos constrange! Por isso o exaltamos enquanto nos humilhamos!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 </a:t>
            </a:r>
            <a:endParaRPr lang="pt-BR" sz="5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700862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</a:t>
            </a:r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17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7951" y="5464627"/>
            <a:ext cx="9144000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 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Porque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amou 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tal maneira o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mundo que deu o seu único Filho, para que todo o que nele crê não pereça, mas tenha a vida eterna. </a:t>
            </a:r>
          </a:p>
        </p:txBody>
      </p:sp>
    </p:spTree>
    <p:extLst>
      <p:ext uri="{BB962C8B-B14F-4D97-AF65-F5344CB8AC3E}">
        <p14:creationId xmlns:p14="http://schemas.microsoft.com/office/powerpoint/2010/main" val="26713623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</a:t>
            </a:r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17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7951" y="5464627"/>
            <a:ext cx="9144000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 </a:t>
            </a:r>
            <a:r>
              <a:rPr lang="pt-BR" sz="28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Porque </a:t>
            </a:r>
            <a:r>
              <a:rPr lang="pt-BR" sz="28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amou </a:t>
            </a:r>
            <a:r>
              <a:rPr lang="pt-BR" sz="28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tal maneira o mundo</a:t>
            </a:r>
            <a:r>
              <a:rPr lang="pt-BR" sz="2800" dirty="0" smtClean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</a:t>
            </a:r>
            <a:r>
              <a:rPr lang="pt-BR" sz="2800" dirty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 o seu único Filho, para que todo o que nele crê não pereça, mas tenha a vida eterna.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9614" y="8168"/>
            <a:ext cx="8760439" cy="4647426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500" u="sng" dirty="0" smtClean="0">
                <a:solidFill>
                  <a:schemeClr val="bg1">
                    <a:lumMod val="85000"/>
                  </a:schemeClr>
                </a:solidFill>
              </a:rPr>
              <a:t>Amou: </a:t>
            </a:r>
            <a:r>
              <a:rPr lang="pt-BR" sz="4500" dirty="0" smtClean="0">
                <a:solidFill>
                  <a:schemeClr val="bg1"/>
                </a:solidFill>
              </a:rPr>
              <a:t> </a:t>
            </a:r>
            <a:endParaRPr lang="pt-BR" sz="4500" dirty="0" smtClean="0">
              <a:solidFill>
                <a:schemeClr val="bg1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chemeClr val="bg1"/>
                </a:solidFill>
              </a:rPr>
              <a:t>Evangelho do Eu:</a:t>
            </a:r>
          </a:p>
          <a:p>
            <a:endParaRPr lang="pt-BR" sz="2500" dirty="0">
              <a:solidFill>
                <a:schemeClr val="bg1"/>
              </a:solidFill>
            </a:endParaRPr>
          </a:p>
          <a:p>
            <a:r>
              <a:rPr lang="pt-BR" sz="30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- Deus enviou seu filho para mim.</a:t>
            </a:r>
          </a:p>
          <a:p>
            <a:r>
              <a:rPr lang="pt-BR" sz="30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- </a:t>
            </a:r>
            <a:r>
              <a:rPr lang="pt-BR" sz="30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Deus amou a mim. </a:t>
            </a:r>
          </a:p>
          <a:p>
            <a:pPr algn="ctr"/>
            <a:endParaRPr lang="pt-BR" sz="2500" dirty="0" smtClean="0">
              <a:solidFill>
                <a:schemeClr val="bg1"/>
              </a:solidFill>
            </a:endParaRPr>
          </a:p>
          <a:p>
            <a:pPr algn="ctr"/>
            <a:r>
              <a:rPr lang="pt-BR" sz="2800" dirty="0" smtClean="0">
                <a:solidFill>
                  <a:schemeClr val="bg1"/>
                </a:solidFill>
              </a:rPr>
              <a:t>“não diga à Deus que você tem um grande problema, mas diga ao seu problema que você tem um grande Deus”</a:t>
            </a:r>
          </a:p>
          <a:p>
            <a:endParaRPr lang="pt-BR" sz="5000" dirty="0" smtClean="0">
              <a:solidFill>
                <a:schemeClr val="bg1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1187903" y="2873828"/>
            <a:ext cx="7111092" cy="1110343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095374" y="3024484"/>
            <a:ext cx="7203621" cy="108012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89592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</a:t>
            </a:r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17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7951" y="5464627"/>
            <a:ext cx="9144000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 </a:t>
            </a:r>
            <a:r>
              <a:rPr lang="pt-BR" sz="28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Porque </a:t>
            </a:r>
            <a:r>
              <a:rPr lang="pt-BR" sz="28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amou </a:t>
            </a:r>
            <a:r>
              <a:rPr lang="pt-BR" sz="28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tal maneira o mundo</a:t>
            </a:r>
            <a:r>
              <a:rPr lang="pt-BR" sz="2800" dirty="0" smtClean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</a:t>
            </a:r>
            <a:r>
              <a:rPr lang="pt-BR" sz="2800" dirty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 o seu único Filho, para que todo o que nele crê não pereça, mas tenha a vida eterna.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9614" y="8168"/>
            <a:ext cx="8760439" cy="4632037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pt-BR" sz="3500" u="sng" dirty="0" smtClean="0">
              <a:solidFill>
                <a:schemeClr val="bg1">
                  <a:lumMod val="85000"/>
                </a:schemeClr>
              </a:solidFill>
            </a:endParaRPr>
          </a:p>
          <a:p>
            <a:endParaRPr lang="pt-BR" sz="3500" u="sng" dirty="0">
              <a:solidFill>
                <a:schemeClr val="bg1">
                  <a:lumMod val="85000"/>
                </a:schemeClr>
              </a:solidFill>
            </a:endParaRPr>
          </a:p>
          <a:p>
            <a:endParaRPr lang="pt-BR" sz="3500" u="sng" dirty="0" smtClean="0">
              <a:solidFill>
                <a:schemeClr val="bg1">
                  <a:lumMod val="85000"/>
                </a:schemeClr>
              </a:solidFill>
            </a:endParaRPr>
          </a:p>
          <a:p>
            <a:endParaRPr lang="pt-BR" sz="3500" u="sng" dirty="0">
              <a:solidFill>
                <a:schemeClr val="bg1">
                  <a:lumMod val="85000"/>
                </a:schemeClr>
              </a:solidFill>
            </a:endParaRPr>
          </a:p>
          <a:p>
            <a:endParaRPr lang="pt-BR" sz="3500" u="sng" dirty="0" smtClean="0">
              <a:solidFill>
                <a:schemeClr val="bg1">
                  <a:lumMod val="85000"/>
                </a:schemeClr>
              </a:solidFill>
            </a:endParaRPr>
          </a:p>
          <a:p>
            <a:endParaRPr lang="pt-BR" sz="3500" u="sng" dirty="0">
              <a:solidFill>
                <a:schemeClr val="bg1">
                  <a:lumMod val="85000"/>
                </a:schemeClr>
              </a:solidFill>
            </a:endParaRPr>
          </a:p>
          <a:p>
            <a:endParaRPr lang="pt-BR" sz="3500" u="sng" dirty="0" smtClean="0">
              <a:solidFill>
                <a:schemeClr val="bg1">
                  <a:lumMod val="85000"/>
                </a:schemeClr>
              </a:solidFill>
            </a:endParaRPr>
          </a:p>
          <a:p>
            <a:endParaRPr lang="pt-BR" sz="5000" dirty="0" smtClean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9614" y="275926"/>
            <a:ext cx="8760439" cy="20621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Jo 3.36</a:t>
            </a:r>
            <a:r>
              <a:rPr lang="pt-BR" sz="2800" dirty="0" smtClean="0"/>
              <a:t>    </a:t>
            </a:r>
            <a:r>
              <a:rPr lang="pt-BR" sz="3200" dirty="0" smtClean="0">
                <a:latin typeface="+mj-lt"/>
              </a:rPr>
              <a:t>Por </a:t>
            </a:r>
            <a:r>
              <a:rPr lang="pt-BR" sz="3200" dirty="0">
                <a:latin typeface="+mj-lt"/>
              </a:rPr>
              <a:t>isso, quem crê no Filho tem a vida eterna; o que, todavia, se mantém rebelde contra o Filho não verá a vida, mas sobre ele </a:t>
            </a:r>
            <a:r>
              <a:rPr lang="pt-BR" sz="3200" u="sng" dirty="0">
                <a:solidFill>
                  <a:srgbClr val="C00000"/>
                </a:solidFill>
                <a:latin typeface="+mj-lt"/>
              </a:rPr>
              <a:t>permanece a ira de Deus.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7951" y="694704"/>
            <a:ext cx="9097537" cy="4278094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5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 amor de Deus é tão grande, que nos constrange! Por isso o exaltamos enquanto nos humilhamos!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 </a:t>
            </a:r>
            <a:endParaRPr lang="pt-BR" sz="5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688910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</a:t>
            </a:r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17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7951" y="5464627"/>
            <a:ext cx="9144000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 </a:t>
            </a:r>
            <a:r>
              <a:rPr lang="pt-BR" sz="28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Porque </a:t>
            </a:r>
            <a:r>
              <a:rPr lang="pt-BR" sz="28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amou </a:t>
            </a:r>
            <a:r>
              <a:rPr lang="pt-BR" sz="28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tal maneira o mundo</a:t>
            </a:r>
            <a:r>
              <a:rPr lang="pt-BR" sz="2800" dirty="0" smtClean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</a:t>
            </a:r>
            <a:r>
              <a:rPr lang="pt-BR" sz="2800" dirty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 o seu único Filho, para que todo o que nele crê não pereça, mas tenha a vida eterna.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85749" y="756458"/>
            <a:ext cx="79601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Afirmação clara: </a:t>
            </a:r>
            <a:r>
              <a:rPr lang="pt-BR" sz="3200" dirty="0" smtClean="0">
                <a:solidFill>
                  <a:srgbClr val="C00000"/>
                </a:solidFill>
              </a:rPr>
              <a:t>“Deus amou”</a:t>
            </a:r>
            <a:endParaRPr lang="pt-BR" sz="3200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11728" y="1274732"/>
            <a:ext cx="79601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Advérbio claro: </a:t>
            </a:r>
            <a:r>
              <a:rPr lang="pt-BR" sz="3200" dirty="0" smtClean="0">
                <a:solidFill>
                  <a:srgbClr val="C00000"/>
                </a:solidFill>
              </a:rPr>
              <a:t>“de tal maneira”</a:t>
            </a:r>
            <a:endParaRPr lang="pt-BR" sz="3200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25783" y="1770921"/>
            <a:ext cx="79601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Objeto claro: </a:t>
            </a:r>
            <a:r>
              <a:rPr lang="pt-BR" sz="3200" dirty="0" smtClean="0">
                <a:solidFill>
                  <a:srgbClr val="C00000"/>
                </a:solidFill>
              </a:rPr>
              <a:t>“o mundo”</a:t>
            </a:r>
            <a:endParaRPr lang="pt-BR" sz="3200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6897" y="2491372"/>
            <a:ext cx="8567307" cy="273921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pt-BR" sz="2200" dirty="0" smtClean="0"/>
          </a:p>
          <a:p>
            <a:pPr algn="ctr"/>
            <a:r>
              <a:rPr lang="pt-BR" sz="3200" dirty="0" smtClean="0"/>
              <a:t>Por que Deus amou?</a:t>
            </a:r>
          </a:p>
          <a:p>
            <a:pPr algn="ctr"/>
            <a:r>
              <a:rPr lang="pt-BR" sz="3200" dirty="0" smtClean="0"/>
              <a:t>De que maneira ele amou?</a:t>
            </a:r>
          </a:p>
          <a:p>
            <a:pPr algn="ctr"/>
            <a:r>
              <a:rPr lang="pt-BR" sz="3200" dirty="0" smtClean="0"/>
              <a:t>Por que o mundo deveria ser amado?</a:t>
            </a:r>
          </a:p>
          <a:p>
            <a:pPr algn="ctr"/>
            <a:r>
              <a:rPr lang="pt-BR" sz="3200" dirty="0" smtClean="0"/>
              <a:t>Que mundo é esse que foi amado?</a:t>
            </a:r>
          </a:p>
          <a:p>
            <a:pPr algn="ctr"/>
            <a:endParaRPr lang="pt-BR" sz="2200" dirty="0" smtClean="0"/>
          </a:p>
        </p:txBody>
      </p:sp>
    </p:spTree>
    <p:extLst>
      <p:ext uri="{BB962C8B-B14F-4D97-AF65-F5344CB8AC3E}">
        <p14:creationId xmlns:p14="http://schemas.microsoft.com/office/powerpoint/2010/main" val="38150978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2" grpId="0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-7951" y="5464627"/>
            <a:ext cx="9144000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 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Porque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amou 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tal maneira o mundo que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 o seu único Filho, para que todo o que nele crê não pereça, mas tenha a vida eterna. </a:t>
            </a:r>
          </a:p>
        </p:txBody>
      </p:sp>
      <p:sp>
        <p:nvSpPr>
          <p:cNvPr id="9" name="Rectangle 8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1 – </a:t>
            </a:r>
            <a:r>
              <a:rPr lang="pt-BR" sz="3200" dirty="0" smtClean="0">
                <a:solidFill>
                  <a:schemeClr val="tx1"/>
                </a:solidFill>
              </a:rPr>
              <a:t>Por que Deus amou?</a:t>
            </a:r>
            <a:endParaRPr lang="pt-BR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233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-7951" y="5464627"/>
            <a:ext cx="9144000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 </a:t>
            </a:r>
            <a:r>
              <a:rPr lang="pt-BR" sz="28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Porque </a:t>
            </a:r>
            <a:r>
              <a:rPr lang="pt-BR" sz="28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amou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 smtClean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tal maneira o mundo que </a:t>
            </a:r>
            <a:r>
              <a:rPr lang="pt-BR" sz="2800" dirty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 o seu único Filho, para que todo o que nele crê não pereça, mas tenha a vida eterna. </a:t>
            </a:r>
          </a:p>
        </p:txBody>
      </p:sp>
      <p:sp>
        <p:nvSpPr>
          <p:cNvPr id="9" name="Rectangle 8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1 – </a:t>
            </a:r>
            <a:r>
              <a:rPr lang="pt-BR" sz="3200" dirty="0" smtClean="0">
                <a:solidFill>
                  <a:schemeClr val="tx1"/>
                </a:solidFill>
              </a:rPr>
              <a:t>Por que Deus amou?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842818"/>
            <a:ext cx="8686800" cy="107721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3200" dirty="0" smtClean="0">
                <a:latin typeface="SPIonic" panose="00000400000000000000" pitchFamily="2" charset="0"/>
              </a:rPr>
              <a:t>a)gapa&amp;w </a:t>
            </a:r>
            <a:r>
              <a:rPr lang="pt-BR" sz="3200" dirty="0" smtClean="0">
                <a:latin typeface="+mj-lt"/>
              </a:rPr>
              <a:t>(</a:t>
            </a:r>
            <a:r>
              <a:rPr lang="pt-BR" sz="3200" i="1" dirty="0" smtClean="0">
                <a:latin typeface="+mj-lt"/>
              </a:rPr>
              <a:t>agapáo</a:t>
            </a:r>
            <a:r>
              <a:rPr lang="pt-BR" sz="3200" dirty="0" smtClean="0">
                <a:latin typeface="+mj-lt"/>
              </a:rPr>
              <a:t>) –</a:t>
            </a:r>
            <a:r>
              <a:rPr lang="pt-BR" sz="3200" dirty="0" smtClean="0"/>
              <a:t> </a:t>
            </a:r>
            <a:r>
              <a:rPr lang="pt-BR" sz="3200" dirty="0" smtClean="0">
                <a:latin typeface="+mj-lt"/>
              </a:rPr>
              <a:t>amor incondicional</a:t>
            </a:r>
          </a:p>
          <a:p>
            <a:r>
              <a:rPr lang="en-US" sz="3200" dirty="0" err="1" smtClean="0">
                <a:latin typeface="Hebrew" panose="020B0500000000000000" pitchFamily="34" charset="0"/>
              </a:rPr>
              <a:t>bgu</a:t>
            </a:r>
            <a:r>
              <a:rPr lang="en-US" sz="3200" dirty="0" smtClean="0">
                <a:latin typeface="Hebrew" panose="020B0500000000000000" pitchFamily="34" charset="0"/>
              </a:rPr>
              <a:t> </a:t>
            </a:r>
            <a:r>
              <a:rPr lang="en-US" sz="3200" dirty="0" smtClean="0">
                <a:latin typeface="+mj-lt"/>
              </a:rPr>
              <a:t>– (</a:t>
            </a:r>
            <a:r>
              <a:rPr lang="en-US" sz="3200" i="1" dirty="0" err="1" smtClean="0">
                <a:latin typeface="+mj-lt"/>
              </a:rPr>
              <a:t>agab</a:t>
            </a:r>
            <a:r>
              <a:rPr lang="en-US" sz="3200" dirty="0" smtClean="0">
                <a:latin typeface="+mj-lt"/>
              </a:rPr>
              <a:t>) </a:t>
            </a:r>
            <a:r>
              <a:rPr lang="en-US" sz="3200" dirty="0" err="1" smtClean="0">
                <a:latin typeface="+mj-lt"/>
              </a:rPr>
              <a:t>amor</a:t>
            </a:r>
            <a:r>
              <a:rPr lang="en-US" sz="3200" dirty="0" smtClean="0">
                <a:latin typeface="+mj-lt"/>
              </a:rPr>
              <a:t> sacrificial – </a:t>
            </a:r>
            <a:r>
              <a:rPr lang="en-US" sz="3200" dirty="0" err="1" smtClean="0">
                <a:latin typeface="+mj-lt"/>
              </a:rPr>
              <a:t>entrega</a:t>
            </a:r>
            <a:r>
              <a:rPr lang="en-US" sz="3200" dirty="0" smtClean="0">
                <a:latin typeface="+mj-lt"/>
              </a:rPr>
              <a:t>.</a:t>
            </a:r>
            <a:endParaRPr lang="pt-BR" sz="3200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88092" y="2139106"/>
            <a:ext cx="7927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Incondicionalmente/ sacrificialmente </a:t>
            </a:r>
            <a:endParaRPr lang="pt-BR" sz="3200" b="1" dirty="0"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96044" y="2984647"/>
            <a:ext cx="8147956" cy="1384995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pt-BR" sz="2800" b="1" dirty="0" smtClean="0">
                <a:latin typeface="+mj-lt"/>
              </a:rPr>
              <a:t>Rm 8.39</a:t>
            </a:r>
            <a:r>
              <a:rPr lang="pt-BR" sz="2800" dirty="0" smtClean="0">
                <a:latin typeface="+mj-lt"/>
              </a:rPr>
              <a:t> nem </a:t>
            </a:r>
            <a:r>
              <a:rPr lang="pt-BR" sz="2800" dirty="0">
                <a:latin typeface="+mj-lt"/>
              </a:rPr>
              <a:t>a altura, nem a profundidade, nem qualquer outra criatura poderá separar-nos do amor de Deus, que está em Cristo Jesus, nosso Senhor.</a:t>
            </a:r>
          </a:p>
        </p:txBody>
      </p:sp>
    </p:spTree>
    <p:extLst>
      <p:ext uri="{BB962C8B-B14F-4D97-AF65-F5344CB8AC3E}">
        <p14:creationId xmlns:p14="http://schemas.microsoft.com/office/powerpoint/2010/main" val="614472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-7951" y="4607378"/>
            <a:ext cx="9144000" cy="224676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 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Porque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amou </a:t>
            </a:r>
            <a:r>
              <a:rPr lang="pt-BR" sz="28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tal maneira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mundo que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 o seu único Filho, para que todo o que nele crê não pereça, mas tenha a vida eterna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pt-BR" sz="28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t-BR" sz="2800" dirty="0" smtClean="0">
              <a:solidFill>
                <a:srgbClr val="C00000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28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Pois Deus enviou o seu Filho ao mundo, não para condenar o mundo, mas para que o mundo fosse salvo por meio dele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pt-BR" sz="28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</a:t>
            </a:r>
            <a:r>
              <a:rPr lang="pt-BR" sz="3200" dirty="0" smtClean="0">
                <a:solidFill>
                  <a:schemeClr val="tx1"/>
                </a:solidFill>
              </a:rPr>
              <a:t>2 </a:t>
            </a:r>
            <a:r>
              <a:rPr lang="pt-BR" sz="3200" dirty="0" smtClean="0">
                <a:solidFill>
                  <a:schemeClr val="tx1"/>
                </a:solidFill>
              </a:rPr>
              <a:t>– </a:t>
            </a:r>
            <a:r>
              <a:rPr lang="pt-BR" sz="3200" dirty="0" smtClean="0">
                <a:solidFill>
                  <a:schemeClr val="tx1"/>
                </a:solidFill>
              </a:rPr>
              <a:t>De que maneira Deus amou?</a:t>
            </a:r>
            <a:endParaRPr lang="pt-BR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96884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-7951" y="4607378"/>
            <a:ext cx="9144000" cy="224676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 </a:t>
            </a:r>
            <a:r>
              <a:rPr lang="pt-BR" sz="2800" dirty="0" smtClean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Porque </a:t>
            </a:r>
            <a:r>
              <a:rPr lang="pt-BR" sz="2800" dirty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amou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tal maneira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 smtClean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mundo que </a:t>
            </a:r>
            <a:r>
              <a:rPr lang="pt-BR" sz="28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 o seu único Filho,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que todo o que nele crê não pereça, mas tenha a vida eterna</a:t>
            </a:r>
            <a:r>
              <a:rPr lang="pt-BR" sz="2800" dirty="0" smtClean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pt-BR" sz="2800" dirty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t-BR" sz="2800" dirty="0" smtClean="0">
              <a:solidFill>
                <a:schemeClr val="bg2">
                  <a:lumMod val="50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28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Pois Deus enviou o seu Filho ao mundo, não para condenar o mundo, mas para que o mundo fosse salvo por meio dele</a:t>
            </a:r>
            <a:r>
              <a:rPr lang="pt-BR" sz="2800" dirty="0" smtClean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pt-BR" sz="2800" dirty="0">
              <a:solidFill>
                <a:schemeClr val="bg2">
                  <a:lumMod val="50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</a:t>
            </a:r>
            <a:r>
              <a:rPr lang="pt-BR" sz="3200" dirty="0" smtClean="0">
                <a:solidFill>
                  <a:schemeClr val="tx1"/>
                </a:solidFill>
              </a:rPr>
              <a:t>2 </a:t>
            </a:r>
            <a:r>
              <a:rPr lang="pt-BR" sz="3200" dirty="0" smtClean="0">
                <a:solidFill>
                  <a:schemeClr val="tx1"/>
                </a:solidFill>
              </a:rPr>
              <a:t>– </a:t>
            </a:r>
            <a:r>
              <a:rPr lang="pt-BR" sz="3200" dirty="0" smtClean="0">
                <a:solidFill>
                  <a:schemeClr val="tx1"/>
                </a:solidFill>
              </a:rPr>
              <a:t>De que maneira Deus amou?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563" y="792000"/>
            <a:ext cx="7927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Entregou o seu Filho unigênito. </a:t>
            </a:r>
            <a:endParaRPr lang="pt-BR" sz="3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55044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-7951" y="4607378"/>
            <a:ext cx="9144000" cy="224676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 </a:t>
            </a:r>
            <a:r>
              <a:rPr lang="pt-BR" sz="2800" dirty="0" smtClean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Porque </a:t>
            </a:r>
            <a:r>
              <a:rPr lang="pt-BR" sz="2800" dirty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amou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tal maneira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 smtClean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mundo que </a:t>
            </a:r>
            <a:r>
              <a:rPr lang="pt-BR" sz="28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 o seu único Filho,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que todo o que nele crê não pereça, mas tenha a vida eterna</a:t>
            </a:r>
            <a:r>
              <a:rPr lang="pt-BR" sz="2800" dirty="0" smtClean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pt-BR" sz="2800" dirty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t-BR" sz="2800" dirty="0" smtClean="0">
              <a:solidFill>
                <a:schemeClr val="bg2">
                  <a:lumMod val="50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28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Pois </a:t>
            </a:r>
            <a:r>
              <a:rPr lang="pt-BR" sz="28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enviou o seu Filho ao mundo</a:t>
            </a:r>
            <a:r>
              <a:rPr lang="pt-BR" sz="2800" dirty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não para condenar o mundo, mas para que o mundo fosse salvo por meio dele</a:t>
            </a:r>
            <a:r>
              <a:rPr lang="pt-BR" sz="2800" dirty="0" smtClean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pt-BR" sz="2800" dirty="0">
              <a:solidFill>
                <a:schemeClr val="bg2">
                  <a:lumMod val="50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</a:t>
            </a:r>
            <a:r>
              <a:rPr lang="pt-BR" sz="3200" dirty="0" smtClean="0">
                <a:solidFill>
                  <a:schemeClr val="tx1"/>
                </a:solidFill>
              </a:rPr>
              <a:t>2 </a:t>
            </a:r>
            <a:r>
              <a:rPr lang="pt-BR" sz="3200" dirty="0" smtClean="0">
                <a:solidFill>
                  <a:schemeClr val="tx1"/>
                </a:solidFill>
              </a:rPr>
              <a:t>– </a:t>
            </a:r>
            <a:r>
              <a:rPr lang="pt-BR" sz="3200" dirty="0" smtClean="0">
                <a:solidFill>
                  <a:schemeClr val="tx1"/>
                </a:solidFill>
              </a:rPr>
              <a:t>De que maneira Deus amou?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2727" y="792000"/>
            <a:ext cx="7927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Entregou o seu Filho unigênito. </a:t>
            </a:r>
            <a:endParaRPr lang="pt-BR" sz="3200" b="1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0006" y="1368944"/>
            <a:ext cx="7927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Enviou seu Filho ao mundo. </a:t>
            </a:r>
            <a:endParaRPr lang="pt-BR" sz="3200" b="1" dirty="0"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96044" y="3101191"/>
            <a:ext cx="8147956" cy="1384995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pt-BR" sz="2800" b="1" dirty="0" smtClean="0">
                <a:latin typeface="+mj-lt"/>
              </a:rPr>
              <a:t>Rm 8.32</a:t>
            </a:r>
            <a:r>
              <a:rPr lang="pt-BR" sz="2800" dirty="0" smtClean="0">
                <a:latin typeface="+mj-lt"/>
              </a:rPr>
              <a:t> </a:t>
            </a:r>
            <a:r>
              <a:rPr lang="pt-BR" sz="2800" dirty="0">
                <a:latin typeface="+mj-lt"/>
              </a:rPr>
              <a:t>Aquele que </a:t>
            </a:r>
            <a:r>
              <a:rPr lang="pt-BR" sz="2800" b="1" u="sng" dirty="0">
                <a:latin typeface="+mj-lt"/>
              </a:rPr>
              <a:t>não poupou</a:t>
            </a:r>
            <a:r>
              <a:rPr lang="pt-BR" sz="2800" dirty="0">
                <a:latin typeface="+mj-lt"/>
              </a:rPr>
              <a:t> o seu próprio Filho, antes, por todos nós </a:t>
            </a:r>
            <a:r>
              <a:rPr lang="pt-BR" sz="2800" b="1" u="sng" dirty="0">
                <a:latin typeface="+mj-lt"/>
              </a:rPr>
              <a:t>o entregou</a:t>
            </a:r>
            <a:r>
              <a:rPr lang="pt-BR" sz="2800" dirty="0">
                <a:latin typeface="+mj-lt"/>
              </a:rPr>
              <a:t>, porventura, não nos dará graciosamente com ele todas as coisas?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02566" y="1902782"/>
            <a:ext cx="4122965" cy="107721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200" dirty="0" smtClean="0">
                <a:latin typeface="SPIonic" panose="00000400000000000000" pitchFamily="2" charset="0"/>
              </a:rPr>
              <a:t> </a:t>
            </a:r>
            <a:r>
              <a:rPr lang="pt-BR" sz="3200" dirty="0" smtClean="0">
                <a:latin typeface="+mj-lt"/>
              </a:rPr>
              <a:t>Entregou    -  Enviou </a:t>
            </a:r>
          </a:p>
          <a:p>
            <a:pPr algn="ctr"/>
            <a:r>
              <a:rPr lang="pt-BR" sz="3200" dirty="0" smtClean="0">
                <a:latin typeface="+mj-lt"/>
              </a:rPr>
              <a:t>Linguagem sacrificial</a:t>
            </a:r>
            <a:endParaRPr lang="pt-BR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77178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</a:t>
            </a:r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17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7951" y="694704"/>
            <a:ext cx="9097537" cy="4278094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5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 amor de Deus é tão grande, que nos constrange! Por isso o exaltamos enquanto nos humilhamos!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 </a:t>
            </a:r>
            <a:endParaRPr lang="pt-BR" sz="5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01324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-7951" y="4607378"/>
            <a:ext cx="9144000" cy="224676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 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Porque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</a:t>
            </a:r>
            <a:r>
              <a:rPr lang="pt-BR" sz="28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amou </a:t>
            </a:r>
            <a:r>
              <a:rPr lang="pt-BR" sz="28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tal maneira o mundo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 o seu único Filho, para que todo o que nele crê não pereça, mas tenha a vida eterna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pt-BR" sz="28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t-BR" sz="2800" dirty="0" smtClean="0">
              <a:solidFill>
                <a:srgbClr val="C00000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28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Pois Deus enviou o seu Filho ao mundo, não para condenar o mundo, mas para que o mundo fosse salvo por meio dele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pt-BR" sz="28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</a:t>
            </a:r>
            <a:r>
              <a:rPr lang="pt-BR" sz="3200" dirty="0">
                <a:solidFill>
                  <a:schemeClr val="tx1"/>
                </a:solidFill>
              </a:rPr>
              <a:t>3</a:t>
            </a:r>
            <a:r>
              <a:rPr lang="pt-BR" sz="3200" dirty="0" smtClean="0">
                <a:solidFill>
                  <a:schemeClr val="tx1"/>
                </a:solidFill>
              </a:rPr>
              <a:t> </a:t>
            </a:r>
            <a:r>
              <a:rPr lang="pt-BR" sz="3200" dirty="0" smtClean="0">
                <a:solidFill>
                  <a:schemeClr val="tx1"/>
                </a:solidFill>
              </a:rPr>
              <a:t>– </a:t>
            </a:r>
            <a:r>
              <a:rPr lang="pt-BR" sz="3200" dirty="0" smtClean="0">
                <a:solidFill>
                  <a:schemeClr val="tx1"/>
                </a:solidFill>
              </a:rPr>
              <a:t>Por que o mundo deveria ser amado?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2727" y="792000"/>
            <a:ext cx="7927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  <a:latin typeface="+mj-lt"/>
              </a:rPr>
              <a:t>Mundo:</a:t>
            </a:r>
            <a:endParaRPr lang="pt-BR" sz="3200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5438951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-7951" y="4607378"/>
            <a:ext cx="9144000" cy="224676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 </a:t>
            </a:r>
            <a:r>
              <a:rPr lang="pt-BR" sz="2800" dirty="0" smtClean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Porque 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</a:t>
            </a:r>
            <a:r>
              <a:rPr lang="pt-BR" sz="28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amou </a:t>
            </a:r>
            <a:r>
              <a:rPr lang="pt-BR" sz="28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tal maneira o mundo</a:t>
            </a:r>
            <a:r>
              <a:rPr lang="pt-BR" sz="28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 smtClean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 o seu único Filho, para que todo o que nele crê não pereça, mas tenha a vida eterna</a:t>
            </a:r>
            <a:r>
              <a:rPr lang="pt-BR" sz="2800" dirty="0" smtClean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t-BR" sz="2800" dirty="0" smtClean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2800" dirty="0" smtClean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 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Pois Deus enviou o seu Filho ao mundo, </a:t>
            </a:r>
            <a:r>
              <a:rPr lang="pt-BR" sz="28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para condenar o mundo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mas para que o mundo fosse salvo por meio dele</a:t>
            </a:r>
            <a:r>
              <a:rPr lang="pt-BR" sz="2800" dirty="0" smtClean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pt-BR" sz="28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</a:t>
            </a:r>
            <a:r>
              <a:rPr lang="pt-BR" sz="3200" dirty="0">
                <a:solidFill>
                  <a:schemeClr val="tx1"/>
                </a:solidFill>
              </a:rPr>
              <a:t>3</a:t>
            </a:r>
            <a:r>
              <a:rPr lang="pt-BR" sz="3200" dirty="0" smtClean="0">
                <a:solidFill>
                  <a:schemeClr val="tx1"/>
                </a:solidFill>
              </a:rPr>
              <a:t> </a:t>
            </a:r>
            <a:r>
              <a:rPr lang="pt-BR" sz="3200" dirty="0" smtClean="0">
                <a:solidFill>
                  <a:schemeClr val="tx1"/>
                </a:solidFill>
              </a:rPr>
              <a:t>– </a:t>
            </a:r>
            <a:r>
              <a:rPr lang="pt-BR" sz="3200" dirty="0" smtClean="0">
                <a:solidFill>
                  <a:schemeClr val="tx1"/>
                </a:solidFill>
              </a:rPr>
              <a:t>Por que o mundo deveria ser amado?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2727" y="792000"/>
            <a:ext cx="7927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  <a:latin typeface="+mj-lt"/>
              </a:rPr>
              <a:t>Mundo:</a:t>
            </a:r>
            <a:endParaRPr lang="pt-BR" sz="32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5127" y="1319958"/>
            <a:ext cx="7927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Mundo em condenação.</a:t>
            </a:r>
            <a:endParaRPr lang="pt-BR" sz="3200" b="1" dirty="0"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96044" y="2222717"/>
            <a:ext cx="8147956" cy="181588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pt-BR" sz="2800" b="1" dirty="0" smtClean="0">
                <a:latin typeface="+mj-lt"/>
              </a:rPr>
              <a:t>Rm 5.12</a:t>
            </a:r>
            <a:r>
              <a:rPr lang="pt-BR" sz="2800" dirty="0" smtClean="0">
                <a:latin typeface="+mj-lt"/>
              </a:rPr>
              <a:t> </a:t>
            </a:r>
            <a:r>
              <a:rPr lang="pt-BR" sz="2800" dirty="0">
                <a:latin typeface="+mj-lt"/>
              </a:rPr>
              <a:t>Portanto, assim como por um só homem entrou o pecado no mundo, e pelo pecado, a morte, assim também a morte passou a todos os homens, porque todos pecaram.</a:t>
            </a:r>
          </a:p>
        </p:txBody>
      </p:sp>
    </p:spTree>
    <p:extLst>
      <p:ext uri="{BB962C8B-B14F-4D97-AF65-F5344CB8AC3E}">
        <p14:creationId xmlns:p14="http://schemas.microsoft.com/office/powerpoint/2010/main" val="2565629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-7951" y="4607378"/>
            <a:ext cx="9144000" cy="224676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 </a:t>
            </a:r>
            <a:r>
              <a:rPr lang="pt-BR" sz="2800" dirty="0" smtClean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Porque 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</a:t>
            </a:r>
            <a:r>
              <a:rPr lang="pt-BR" sz="28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amou </a:t>
            </a:r>
            <a:r>
              <a:rPr lang="pt-BR" sz="28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tal maneira o mundo</a:t>
            </a:r>
            <a:r>
              <a:rPr lang="pt-BR" sz="28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 smtClean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 o seu único Filho, para que todo o que nele crê não pereça, mas tenha a vida eterna</a:t>
            </a:r>
            <a:r>
              <a:rPr lang="pt-BR" sz="2800" dirty="0" smtClean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t-BR" sz="2800" dirty="0" smtClean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2800" dirty="0" smtClean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 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Pois Deus enviou o seu Filho ao mundo, não para condenar o mundo, mas para que </a:t>
            </a:r>
            <a:r>
              <a:rPr lang="pt-BR" sz="28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mundo fosse salvo por meio dele</a:t>
            </a:r>
            <a:r>
              <a:rPr lang="pt-BR" sz="2800" dirty="0" smtClean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pt-BR" sz="28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</a:t>
            </a:r>
            <a:r>
              <a:rPr lang="pt-BR" sz="3200" dirty="0">
                <a:solidFill>
                  <a:schemeClr val="tx1"/>
                </a:solidFill>
              </a:rPr>
              <a:t>3</a:t>
            </a:r>
            <a:r>
              <a:rPr lang="pt-BR" sz="3200" dirty="0" smtClean="0">
                <a:solidFill>
                  <a:schemeClr val="tx1"/>
                </a:solidFill>
              </a:rPr>
              <a:t> </a:t>
            </a:r>
            <a:r>
              <a:rPr lang="pt-BR" sz="3200" dirty="0" smtClean="0">
                <a:solidFill>
                  <a:schemeClr val="tx1"/>
                </a:solidFill>
              </a:rPr>
              <a:t>– </a:t>
            </a:r>
            <a:r>
              <a:rPr lang="pt-BR" sz="3200" dirty="0" smtClean="0">
                <a:solidFill>
                  <a:schemeClr val="tx1"/>
                </a:solidFill>
              </a:rPr>
              <a:t>Por que o mundo deveria ser amado?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2727" y="792000"/>
            <a:ext cx="7927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  <a:latin typeface="+mj-lt"/>
              </a:rPr>
              <a:t>Mundo:</a:t>
            </a:r>
            <a:endParaRPr lang="pt-BR" sz="32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5127" y="1295465"/>
            <a:ext cx="7927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Mundo em condenação.</a:t>
            </a:r>
            <a:endParaRPr lang="pt-BR" sz="3200" b="1" dirty="0"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96044" y="2639095"/>
            <a:ext cx="8147956" cy="1384995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pt-BR" sz="2800" b="1" dirty="0" smtClean="0">
                <a:latin typeface="+mj-lt"/>
              </a:rPr>
              <a:t>Rm 3.23-24</a:t>
            </a:r>
            <a:r>
              <a:rPr lang="pt-BR" sz="2800" dirty="0" smtClean="0">
                <a:latin typeface="+mj-lt"/>
              </a:rPr>
              <a:t> </a:t>
            </a:r>
            <a:r>
              <a:rPr lang="pt-BR" sz="2800" dirty="0">
                <a:latin typeface="+mj-lt"/>
              </a:rPr>
              <a:t>pois todos pecaram e carecem da glória de </a:t>
            </a:r>
            <a:r>
              <a:rPr lang="pt-BR" sz="2800" dirty="0" smtClean="0">
                <a:latin typeface="+mj-lt"/>
              </a:rPr>
              <a:t>Deus, sendo </a:t>
            </a:r>
            <a:r>
              <a:rPr lang="pt-BR" sz="2800" dirty="0">
                <a:latin typeface="+mj-lt"/>
              </a:rPr>
              <a:t>justificados gratuitamente, por sua graça, mediante a redenção que há em Cristo Jesus,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2406" y="1758105"/>
            <a:ext cx="7927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Mundo que precisa de salvação.</a:t>
            </a:r>
            <a:endParaRPr lang="pt-BR" sz="3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54823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-7951" y="5440129"/>
            <a:ext cx="9144000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</a:t>
            </a:r>
            <a:r>
              <a:rPr lang="pt-BR" sz="2800" dirty="0" smtClean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julgamento é este: que a luz veio ao mundo, mas os homens amaram mais as trevas do que a luz, porque suas obras eram más. </a:t>
            </a:r>
          </a:p>
        </p:txBody>
      </p:sp>
      <p:sp>
        <p:nvSpPr>
          <p:cNvPr id="9" name="Rectangle 8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</a:t>
            </a:r>
            <a:r>
              <a:rPr lang="pt-BR" sz="3200" dirty="0">
                <a:solidFill>
                  <a:schemeClr val="tx1"/>
                </a:solidFill>
              </a:rPr>
              <a:t>3</a:t>
            </a:r>
            <a:r>
              <a:rPr lang="pt-BR" sz="3200" dirty="0" smtClean="0">
                <a:solidFill>
                  <a:schemeClr val="tx1"/>
                </a:solidFill>
              </a:rPr>
              <a:t> </a:t>
            </a:r>
            <a:r>
              <a:rPr lang="pt-BR" sz="3200" dirty="0" smtClean="0">
                <a:solidFill>
                  <a:schemeClr val="tx1"/>
                </a:solidFill>
              </a:rPr>
              <a:t>– </a:t>
            </a:r>
            <a:r>
              <a:rPr lang="pt-BR" sz="3200" dirty="0" smtClean="0">
                <a:solidFill>
                  <a:schemeClr val="tx1"/>
                </a:solidFill>
              </a:rPr>
              <a:t>Por que o mundo deveria ser amado?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2727" y="792000"/>
            <a:ext cx="7927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  <a:latin typeface="+mj-lt"/>
              </a:rPr>
              <a:t>Mundo:</a:t>
            </a:r>
            <a:endParaRPr lang="pt-BR" sz="32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5127" y="1295465"/>
            <a:ext cx="7927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Mundo em condenação.</a:t>
            </a:r>
            <a:endParaRPr lang="pt-BR" sz="32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2406" y="1758105"/>
            <a:ext cx="7927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Mundo que precisa de salvação.</a:t>
            </a:r>
            <a:endParaRPr lang="pt-BR" sz="3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21327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-7951" y="5440129"/>
            <a:ext cx="9144000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</a:t>
            </a:r>
            <a:r>
              <a:rPr lang="pt-BR" sz="2800" dirty="0" smtClean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julgamento é este: que a luz veio ao mundo, </a:t>
            </a:r>
            <a:r>
              <a:rPr lang="pt-BR" sz="28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 os homens amaram mais as trevas do que a luz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porque suas obras eram más. </a:t>
            </a:r>
          </a:p>
        </p:txBody>
      </p:sp>
      <p:sp>
        <p:nvSpPr>
          <p:cNvPr id="9" name="Rectangle 8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</a:t>
            </a:r>
            <a:r>
              <a:rPr lang="pt-BR" sz="3200" dirty="0">
                <a:solidFill>
                  <a:schemeClr val="tx1"/>
                </a:solidFill>
              </a:rPr>
              <a:t>3</a:t>
            </a:r>
            <a:r>
              <a:rPr lang="pt-BR" sz="3200" dirty="0" smtClean="0">
                <a:solidFill>
                  <a:schemeClr val="tx1"/>
                </a:solidFill>
              </a:rPr>
              <a:t> </a:t>
            </a:r>
            <a:r>
              <a:rPr lang="pt-BR" sz="3200" dirty="0" smtClean="0">
                <a:solidFill>
                  <a:schemeClr val="tx1"/>
                </a:solidFill>
              </a:rPr>
              <a:t>– </a:t>
            </a:r>
            <a:r>
              <a:rPr lang="pt-BR" sz="3200" dirty="0" smtClean="0">
                <a:solidFill>
                  <a:schemeClr val="tx1"/>
                </a:solidFill>
              </a:rPr>
              <a:t>Por que o mundo deveria ser amado?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2727" y="792000"/>
            <a:ext cx="7927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  <a:latin typeface="+mj-lt"/>
              </a:rPr>
              <a:t>Mundo:</a:t>
            </a:r>
            <a:endParaRPr lang="pt-BR" sz="32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5127" y="1295465"/>
            <a:ext cx="7927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Mundo em condenação.</a:t>
            </a:r>
            <a:endParaRPr lang="pt-BR" sz="32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2406" y="1758105"/>
            <a:ext cx="7927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Mundo que precisa de salvação.</a:t>
            </a:r>
            <a:endParaRPr lang="pt-BR" sz="3200" b="1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9683" y="2220747"/>
            <a:ext cx="7927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Mundo ama as trevas mais do que a luz.</a:t>
            </a:r>
            <a:endParaRPr lang="pt-BR" sz="3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81724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-7951" y="5440129"/>
            <a:ext cx="9144000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</a:t>
            </a:r>
            <a:r>
              <a:rPr lang="pt-BR" sz="2800" dirty="0" smtClean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julgamento é este: que a luz veio ao mundo, mas os homens amaram mais as trevas do que a luz, </a:t>
            </a:r>
            <a:r>
              <a:rPr lang="pt-BR" sz="28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porque suas obras eram más. </a:t>
            </a:r>
          </a:p>
        </p:txBody>
      </p:sp>
      <p:sp>
        <p:nvSpPr>
          <p:cNvPr id="9" name="Rectangle 8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</a:t>
            </a:r>
            <a:r>
              <a:rPr lang="pt-BR" sz="3200" dirty="0">
                <a:solidFill>
                  <a:schemeClr val="tx1"/>
                </a:solidFill>
              </a:rPr>
              <a:t>3</a:t>
            </a:r>
            <a:r>
              <a:rPr lang="pt-BR" sz="3200" dirty="0" smtClean="0">
                <a:solidFill>
                  <a:schemeClr val="tx1"/>
                </a:solidFill>
              </a:rPr>
              <a:t> </a:t>
            </a:r>
            <a:r>
              <a:rPr lang="pt-BR" sz="3200" dirty="0" smtClean="0">
                <a:solidFill>
                  <a:schemeClr val="tx1"/>
                </a:solidFill>
              </a:rPr>
              <a:t>– </a:t>
            </a:r>
            <a:r>
              <a:rPr lang="pt-BR" sz="3200" dirty="0" smtClean="0">
                <a:solidFill>
                  <a:schemeClr val="tx1"/>
                </a:solidFill>
              </a:rPr>
              <a:t>Por que o mundo deveria ser amado?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2727" y="792000"/>
            <a:ext cx="7927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  <a:latin typeface="+mj-lt"/>
              </a:rPr>
              <a:t>Mundo:</a:t>
            </a:r>
            <a:endParaRPr lang="pt-BR" sz="32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5127" y="1295465"/>
            <a:ext cx="7927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Mundo em condenação.</a:t>
            </a:r>
            <a:endParaRPr lang="pt-BR" sz="32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2406" y="1758105"/>
            <a:ext cx="7927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Mundo que precisa de salvação.</a:t>
            </a:r>
            <a:endParaRPr lang="pt-BR" sz="3200" b="1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9683" y="2220747"/>
            <a:ext cx="7927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Mundo ama as trevas mais do que a luz.</a:t>
            </a:r>
            <a:endParaRPr lang="pt-BR" sz="3200" b="1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66963" y="2691552"/>
            <a:ext cx="7927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Mundo é maligno e pratica obras malignas.</a:t>
            </a:r>
            <a:endParaRPr lang="pt-BR" sz="3200" b="1" dirty="0"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88093" y="3519917"/>
            <a:ext cx="8147956" cy="954107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pt-BR" sz="2800" b="1" dirty="0" smtClean="0">
                <a:latin typeface="+mj-lt"/>
              </a:rPr>
              <a:t>1 Jo 5.19</a:t>
            </a:r>
            <a:r>
              <a:rPr lang="pt-BR" sz="2800" dirty="0" smtClean="0">
                <a:latin typeface="+mj-lt"/>
              </a:rPr>
              <a:t>  </a:t>
            </a:r>
            <a:r>
              <a:rPr lang="pt-BR" sz="2800" dirty="0">
                <a:latin typeface="+mj-lt"/>
              </a:rPr>
              <a:t>Sabemos que somos de Deus e que o mundo inteiro jaz no Maligno.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9614" y="8168"/>
            <a:ext cx="8760439" cy="4570482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500" u="sng" dirty="0" smtClean="0">
                <a:solidFill>
                  <a:schemeClr val="bg1">
                    <a:lumMod val="85000"/>
                  </a:schemeClr>
                </a:solidFill>
              </a:rPr>
              <a:t>“Deus amou”</a:t>
            </a:r>
            <a:endParaRPr lang="pt-BR" sz="4500" dirty="0" smtClean="0">
              <a:solidFill>
                <a:schemeClr val="bg1"/>
              </a:solidFill>
            </a:endParaRPr>
          </a:p>
          <a:p>
            <a:endParaRPr lang="pt-BR" sz="2500" dirty="0">
              <a:solidFill>
                <a:schemeClr val="bg1"/>
              </a:solidFill>
            </a:endParaRPr>
          </a:p>
          <a:p>
            <a:endParaRPr lang="pt-BR" sz="2500" dirty="0" smtClean="0">
              <a:solidFill>
                <a:schemeClr val="bg1"/>
              </a:solidFill>
            </a:endParaRPr>
          </a:p>
          <a:p>
            <a:pPr algn="ctr"/>
            <a:r>
              <a:rPr lang="pt-BR" sz="2800" dirty="0" smtClean="0">
                <a:solidFill>
                  <a:schemeClr val="bg1"/>
                </a:solidFill>
              </a:rPr>
              <a:t>O amor de Deus nos deu aquilo que precisavamos e não o que mereciamos!</a:t>
            </a:r>
          </a:p>
          <a:p>
            <a:pPr algn="ctr"/>
            <a:endParaRPr lang="pt-BR" sz="5000" dirty="0" smtClean="0">
              <a:solidFill>
                <a:schemeClr val="bg1"/>
              </a:solidFill>
            </a:endParaRPr>
          </a:p>
          <a:p>
            <a:pPr algn="ctr"/>
            <a:endParaRPr lang="pt-BR" sz="5000" dirty="0">
              <a:solidFill>
                <a:schemeClr val="bg1"/>
              </a:solidFill>
            </a:endParaRPr>
          </a:p>
          <a:p>
            <a:pPr algn="ctr"/>
            <a:endParaRPr lang="pt-BR" sz="5000" dirty="0" smtClean="0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87880" y="2394166"/>
            <a:ext cx="8147956" cy="1384995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pt-BR" sz="2800" b="1" dirty="0" smtClean="0">
                <a:latin typeface="+mj-lt"/>
              </a:rPr>
              <a:t>Rm 5.8</a:t>
            </a:r>
            <a:r>
              <a:rPr lang="pt-BR" sz="2800" dirty="0" smtClean="0">
                <a:latin typeface="+mj-lt"/>
              </a:rPr>
              <a:t> </a:t>
            </a:r>
            <a:r>
              <a:rPr lang="pt-BR" sz="2800" dirty="0">
                <a:latin typeface="+mj-lt"/>
              </a:rPr>
              <a:t>Mas Deus prova o seu próprio amor para conosco pelo fato de ter Cristo morrido por nós, sendo nós ainda pecadores.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87880" y="3911796"/>
            <a:ext cx="8147956" cy="1384995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pt-BR" sz="2800" b="1" dirty="0" smtClean="0">
                <a:latin typeface="+mj-lt"/>
              </a:rPr>
              <a:t>1 Jo 4.9</a:t>
            </a:r>
            <a:r>
              <a:rPr lang="pt-BR" sz="2800" dirty="0" smtClean="0">
                <a:latin typeface="+mj-lt"/>
              </a:rPr>
              <a:t> </a:t>
            </a:r>
            <a:r>
              <a:rPr lang="pt-BR" sz="2800" dirty="0">
                <a:latin typeface="+mj-lt"/>
              </a:rPr>
              <a:t>Nisto se manifestou o amor de Deus em nós: em haver Deus enviado o seu Filho unigênito ao mundo, para vivermos por meio dele.</a:t>
            </a:r>
          </a:p>
        </p:txBody>
      </p:sp>
    </p:spTree>
    <p:extLst>
      <p:ext uri="{BB962C8B-B14F-4D97-AF65-F5344CB8AC3E}">
        <p14:creationId xmlns:p14="http://schemas.microsoft.com/office/powerpoint/2010/main" val="3805028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 animBg="1"/>
      <p:bldP spid="17" grpId="0" animBg="1"/>
      <p:bldP spid="1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-7951" y="5456460"/>
            <a:ext cx="9144000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 </a:t>
            </a:r>
            <a:r>
              <a:rPr lang="pt-BR" sz="2800" dirty="0" smtClean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Porque Deus amou de tal maneira </a:t>
            </a:r>
            <a:r>
              <a:rPr lang="pt-BR" sz="28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mundo </a:t>
            </a:r>
            <a:r>
              <a:rPr lang="pt-BR" sz="2800" dirty="0" smtClean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 o seu único Filho, para que todo o que nele </a:t>
            </a:r>
            <a:r>
              <a:rPr lang="pt-BR" sz="2800" dirty="0" smtClean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crê 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pereça, mas tenha a vida eterna</a:t>
            </a:r>
            <a:r>
              <a:rPr lang="pt-BR" sz="2800" dirty="0" smtClean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t-BR" sz="2800" dirty="0" smtClean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</a:t>
            </a:r>
            <a:r>
              <a:rPr lang="pt-BR" sz="3200" dirty="0" smtClean="0">
                <a:solidFill>
                  <a:schemeClr val="tx1"/>
                </a:solidFill>
              </a:rPr>
              <a:t>4 </a:t>
            </a:r>
            <a:r>
              <a:rPr lang="pt-BR" sz="3200" dirty="0" smtClean="0">
                <a:solidFill>
                  <a:schemeClr val="tx1"/>
                </a:solidFill>
              </a:rPr>
              <a:t>– </a:t>
            </a:r>
            <a:r>
              <a:rPr lang="pt-BR" sz="3200" dirty="0" smtClean="0">
                <a:solidFill>
                  <a:schemeClr val="tx1"/>
                </a:solidFill>
              </a:rPr>
              <a:t>Que mundo é este que foi amado?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7393" y="800164"/>
            <a:ext cx="5372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  <a:latin typeface="+mj-lt"/>
              </a:rPr>
              <a:t>Individuo natural:</a:t>
            </a:r>
            <a:endParaRPr lang="pt-BR" sz="32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10936" y="830950"/>
            <a:ext cx="54983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3200" b="1" dirty="0" smtClean="0">
                <a:solidFill>
                  <a:srgbClr val="C00000"/>
                </a:solidFill>
                <a:latin typeface="+mj-lt"/>
              </a:rPr>
              <a:t>Individuo salvo:</a:t>
            </a:r>
            <a:endParaRPr lang="pt-BR" sz="3200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4199695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6" grpId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-7951" y="5456461"/>
            <a:ext cx="9144000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 </a:t>
            </a:r>
            <a:r>
              <a:rPr lang="pt-BR" sz="2800" dirty="0" smtClean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Porque Deus amou de tal maneira </a:t>
            </a:r>
            <a:r>
              <a:rPr lang="pt-BR" sz="28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mundo </a:t>
            </a:r>
            <a:r>
              <a:rPr lang="pt-BR" sz="2800" dirty="0" smtClean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 o seu único Filho, para que todo </a:t>
            </a:r>
            <a:r>
              <a:rPr lang="pt-BR" sz="28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que nele </a:t>
            </a:r>
            <a:r>
              <a:rPr lang="pt-BR" sz="28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crê </a:t>
            </a:r>
            <a:r>
              <a:rPr lang="pt-BR" sz="28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pereça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mas tenha a vida eterna</a:t>
            </a:r>
            <a:r>
              <a:rPr lang="pt-BR" sz="2800" dirty="0" smtClean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t-BR" sz="2800" dirty="0" smtClean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</a:t>
            </a:r>
            <a:r>
              <a:rPr lang="pt-BR" sz="3200" dirty="0" smtClean="0">
                <a:solidFill>
                  <a:schemeClr val="tx1"/>
                </a:solidFill>
              </a:rPr>
              <a:t>4 </a:t>
            </a:r>
            <a:r>
              <a:rPr lang="pt-BR" sz="3200" dirty="0" smtClean="0">
                <a:solidFill>
                  <a:schemeClr val="tx1"/>
                </a:solidFill>
              </a:rPr>
              <a:t>– </a:t>
            </a:r>
            <a:r>
              <a:rPr lang="pt-BR" sz="3200" dirty="0" smtClean="0">
                <a:solidFill>
                  <a:schemeClr val="tx1"/>
                </a:solidFill>
              </a:rPr>
              <a:t>Que mundo é este que foi amado?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0395" y="1416780"/>
            <a:ext cx="3816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Irá perecer</a:t>
            </a:r>
            <a:endParaRPr lang="pt-BR" sz="3200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7393" y="800164"/>
            <a:ext cx="5372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  <a:latin typeface="+mj-lt"/>
              </a:rPr>
              <a:t>Individuo natural:</a:t>
            </a:r>
            <a:endParaRPr lang="pt-BR" sz="32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10936" y="830950"/>
            <a:ext cx="54983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3200" b="1" dirty="0" smtClean="0">
                <a:solidFill>
                  <a:srgbClr val="C00000"/>
                </a:solidFill>
                <a:latin typeface="+mj-lt"/>
              </a:rPr>
              <a:t>Individuo salvo:</a:t>
            </a:r>
            <a:endParaRPr lang="pt-BR" sz="3200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43203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-7951" y="5456462"/>
            <a:ext cx="9144000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 </a:t>
            </a:r>
            <a:r>
              <a:rPr lang="pt-BR" sz="2800" dirty="0" smtClean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Porque Deus amou de tal maneira </a:t>
            </a:r>
            <a:r>
              <a:rPr lang="pt-BR" sz="28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mundo </a:t>
            </a:r>
            <a:r>
              <a:rPr lang="pt-BR" sz="2800" dirty="0" smtClean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 o seu único Filho, para que todo </a:t>
            </a:r>
            <a:r>
              <a:rPr lang="pt-BR" sz="28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que nele </a:t>
            </a:r>
            <a:r>
              <a:rPr lang="pt-BR" sz="28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crê </a:t>
            </a:r>
            <a:r>
              <a:rPr lang="pt-BR" sz="28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pereça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800" u="sng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 tenha a vida eterna</a:t>
            </a:r>
            <a:r>
              <a:rPr lang="pt-BR" sz="2800" u="sng" dirty="0" smtClean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pt-BR" sz="2800" u="sng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t-BR" sz="2800" u="sng" dirty="0" smtClean="0">
              <a:solidFill>
                <a:schemeClr val="accent1">
                  <a:lumMod val="50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</a:t>
            </a:r>
            <a:r>
              <a:rPr lang="pt-BR" sz="3200" dirty="0" smtClean="0">
                <a:solidFill>
                  <a:schemeClr val="tx1"/>
                </a:solidFill>
              </a:rPr>
              <a:t>4 </a:t>
            </a:r>
            <a:r>
              <a:rPr lang="pt-BR" sz="3200" dirty="0" smtClean="0">
                <a:solidFill>
                  <a:schemeClr val="tx1"/>
                </a:solidFill>
              </a:rPr>
              <a:t>– </a:t>
            </a:r>
            <a:r>
              <a:rPr lang="pt-BR" sz="3200" dirty="0" smtClean="0">
                <a:solidFill>
                  <a:schemeClr val="tx1"/>
                </a:solidFill>
              </a:rPr>
              <a:t>Que mundo é este que foi amado?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0395" y="1416780"/>
            <a:ext cx="3816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Irá perecer</a:t>
            </a:r>
            <a:endParaRPr lang="pt-BR" sz="3200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7393" y="800164"/>
            <a:ext cx="5372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  <a:latin typeface="+mj-lt"/>
              </a:rPr>
              <a:t>Individuo natural:</a:t>
            </a:r>
            <a:endParaRPr lang="pt-BR" sz="32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10936" y="830950"/>
            <a:ext cx="54983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3200" b="1" dirty="0" smtClean="0">
                <a:solidFill>
                  <a:srgbClr val="C00000"/>
                </a:solidFill>
                <a:latin typeface="+mj-lt"/>
              </a:rPr>
              <a:t>Individuo salvo:</a:t>
            </a:r>
            <a:endParaRPr lang="pt-BR" sz="32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99211" y="1415965"/>
            <a:ext cx="46674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Terá vida eterna</a:t>
            </a:r>
            <a:endParaRPr lang="pt-BR" sz="3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647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</a:t>
            </a:r>
            <a:r>
              <a:rPr lang="pt-BR" sz="3200" dirty="0" smtClean="0">
                <a:solidFill>
                  <a:schemeClr val="tx1"/>
                </a:solidFill>
              </a:rPr>
              <a:t>4 </a:t>
            </a:r>
            <a:r>
              <a:rPr lang="pt-BR" sz="3200" dirty="0" smtClean="0">
                <a:solidFill>
                  <a:schemeClr val="tx1"/>
                </a:solidFill>
              </a:rPr>
              <a:t>– </a:t>
            </a:r>
            <a:r>
              <a:rPr lang="pt-BR" sz="3200" dirty="0" smtClean="0">
                <a:solidFill>
                  <a:schemeClr val="tx1"/>
                </a:solidFill>
              </a:rPr>
              <a:t>Que mundo é este que foi amado?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7393" y="800164"/>
            <a:ext cx="5372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  <a:latin typeface="+mj-lt"/>
              </a:rPr>
              <a:t>Individuo natural:</a:t>
            </a:r>
            <a:endParaRPr lang="pt-BR" sz="32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10936" y="830950"/>
            <a:ext cx="54983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3200" b="1" dirty="0" smtClean="0">
                <a:solidFill>
                  <a:srgbClr val="C00000"/>
                </a:solidFill>
                <a:latin typeface="+mj-lt"/>
              </a:rPr>
              <a:t>Individuo salvo:</a:t>
            </a:r>
            <a:endParaRPr lang="pt-BR" sz="32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0395" y="1416780"/>
            <a:ext cx="3816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Irá perecer</a:t>
            </a:r>
            <a:endParaRPr lang="pt-BR" sz="3200" b="1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99211" y="1415965"/>
            <a:ext cx="46674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Terá vida eterna</a:t>
            </a:r>
            <a:endParaRPr lang="pt-BR" sz="3200" b="1" dirty="0">
              <a:latin typeface="+mj-lt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5876090"/>
            <a:ext cx="9144000" cy="95410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19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</a:t>
            </a:r>
            <a:r>
              <a:rPr lang="pt-BR" sz="2800" dirty="0" smtClean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Quem nele </a:t>
            </a:r>
            <a:r>
              <a:rPr lang="pt-BR" sz="2800" u="sng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crê não é condenado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mas quem não crê já está condenado, porquanto não crê no unigênito Filho de Deus</a:t>
            </a:r>
            <a:r>
              <a:rPr lang="pt-BR" sz="2800" dirty="0" smtClean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04657" y="1862279"/>
            <a:ext cx="46674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Será salvo da condenação</a:t>
            </a:r>
            <a:endParaRPr lang="pt-BR" sz="3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044089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</a:t>
            </a:r>
            <a:r>
              <a:rPr lang="pt-BR" sz="3200" dirty="0" smtClean="0">
                <a:solidFill>
                  <a:schemeClr val="tx1"/>
                </a:solidFill>
              </a:rPr>
              <a:t>4 </a:t>
            </a:r>
            <a:r>
              <a:rPr lang="pt-BR" sz="3200" dirty="0" smtClean="0">
                <a:solidFill>
                  <a:schemeClr val="tx1"/>
                </a:solidFill>
              </a:rPr>
              <a:t>– </a:t>
            </a:r>
            <a:r>
              <a:rPr lang="pt-BR" sz="3200" dirty="0" smtClean="0">
                <a:solidFill>
                  <a:schemeClr val="tx1"/>
                </a:solidFill>
              </a:rPr>
              <a:t>Que mundo é este que foi amado?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7393" y="800164"/>
            <a:ext cx="5372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  <a:latin typeface="+mj-lt"/>
              </a:rPr>
              <a:t>Individuo natural:</a:t>
            </a:r>
            <a:endParaRPr lang="pt-BR" sz="32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10936" y="830950"/>
            <a:ext cx="54983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3200" b="1" dirty="0" smtClean="0">
                <a:solidFill>
                  <a:srgbClr val="C00000"/>
                </a:solidFill>
                <a:latin typeface="+mj-lt"/>
              </a:rPr>
              <a:t>Individuo salvo:</a:t>
            </a:r>
            <a:endParaRPr lang="pt-BR" sz="32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0395" y="1416780"/>
            <a:ext cx="3816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Irá perecer</a:t>
            </a:r>
            <a:endParaRPr lang="pt-BR" sz="3200" b="1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99211" y="1415965"/>
            <a:ext cx="46674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Terá vida eterna</a:t>
            </a:r>
            <a:endParaRPr lang="pt-BR" sz="3200" b="1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5841" y="1863094"/>
            <a:ext cx="3816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Será condenado</a:t>
            </a:r>
            <a:endParaRPr lang="pt-BR" sz="3200" b="1" dirty="0"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04657" y="1862279"/>
            <a:ext cx="46674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Será salvo da condenação</a:t>
            </a:r>
            <a:endParaRPr lang="pt-BR" sz="3200" b="1" dirty="0">
              <a:latin typeface="+mj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5876090"/>
            <a:ext cx="9144000" cy="95410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19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</a:t>
            </a:r>
            <a:r>
              <a:rPr lang="pt-BR" sz="2800" dirty="0" smtClean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Quem nele </a:t>
            </a:r>
            <a:r>
              <a:rPr lang="pt-BR" sz="2800" u="sng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crê não é condenado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mas quem </a:t>
            </a:r>
            <a:r>
              <a:rPr lang="pt-BR" sz="28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crê já está condenado, 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porquanto não crê no unigênito Filho de Deus</a:t>
            </a:r>
            <a:r>
              <a:rPr lang="pt-BR" sz="2800" dirty="0" smtClean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425189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</a:t>
            </a:r>
            <a:r>
              <a:rPr lang="pt-BR" sz="3200" dirty="0" smtClean="0">
                <a:solidFill>
                  <a:schemeClr val="tx1"/>
                </a:solidFill>
              </a:rPr>
              <a:t>4 </a:t>
            </a:r>
            <a:r>
              <a:rPr lang="pt-BR" sz="3200" dirty="0" smtClean="0">
                <a:solidFill>
                  <a:schemeClr val="tx1"/>
                </a:solidFill>
              </a:rPr>
              <a:t>– </a:t>
            </a:r>
            <a:r>
              <a:rPr lang="pt-BR" sz="3200" dirty="0" smtClean="0">
                <a:solidFill>
                  <a:schemeClr val="tx1"/>
                </a:solidFill>
              </a:rPr>
              <a:t>Que mundo é este que foi amado?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7393" y="800164"/>
            <a:ext cx="5372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  <a:latin typeface="+mj-lt"/>
              </a:rPr>
              <a:t>Individuo natural:</a:t>
            </a:r>
            <a:endParaRPr lang="pt-BR" sz="32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10936" y="830950"/>
            <a:ext cx="54983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3200" b="1" dirty="0" smtClean="0">
                <a:solidFill>
                  <a:srgbClr val="C00000"/>
                </a:solidFill>
                <a:latin typeface="+mj-lt"/>
              </a:rPr>
              <a:t>Individuo salvo:</a:t>
            </a:r>
            <a:endParaRPr lang="pt-BR" sz="32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0395" y="1416780"/>
            <a:ext cx="3816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Irá perecer</a:t>
            </a:r>
            <a:endParaRPr lang="pt-BR" sz="3200" b="1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99211" y="1415965"/>
            <a:ext cx="46674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Terá vida eterna</a:t>
            </a:r>
            <a:endParaRPr lang="pt-BR" sz="3200" b="1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5841" y="1863094"/>
            <a:ext cx="3816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Será condenado</a:t>
            </a:r>
            <a:endParaRPr lang="pt-BR" sz="3200" b="1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04657" y="1862279"/>
            <a:ext cx="46674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Será salvo da condenação</a:t>
            </a:r>
            <a:endParaRPr lang="pt-BR" sz="3200" b="1" dirty="0">
              <a:latin typeface="+mj-lt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4610628"/>
            <a:ext cx="9144000" cy="224676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19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</a:t>
            </a:r>
            <a:r>
              <a:rPr lang="pt-BR" sz="2800" dirty="0" smtClean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Pois todo aquele </a:t>
            </a:r>
            <a:r>
              <a:rPr lang="pt-BR" sz="28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prática o mal odeia a luz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 não se aproxima da luz, para que suas obras não sejam reprovadas. </a:t>
            </a:r>
          </a:p>
          <a:p>
            <a:endParaRPr lang="pt-BR" sz="28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21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21</a:t>
            </a:r>
            <a:r>
              <a:rPr lang="pt-BR" sz="2800" dirty="0" smtClean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Mas, quem pratica a verdade aproxima-se da luz, para que suas obras sejam manifestadas por Deus.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1285" y="2350229"/>
            <a:ext cx="3816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Odeia a luz</a:t>
            </a:r>
            <a:endParaRPr lang="pt-BR" sz="3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23831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</a:t>
            </a:r>
            <a:r>
              <a:rPr lang="pt-BR" sz="3200" dirty="0" smtClean="0">
                <a:solidFill>
                  <a:schemeClr val="tx1"/>
                </a:solidFill>
              </a:rPr>
              <a:t>4 </a:t>
            </a:r>
            <a:r>
              <a:rPr lang="pt-BR" sz="3200" dirty="0" smtClean="0">
                <a:solidFill>
                  <a:schemeClr val="tx1"/>
                </a:solidFill>
              </a:rPr>
              <a:t>– </a:t>
            </a:r>
            <a:r>
              <a:rPr lang="pt-BR" sz="3200" dirty="0" smtClean="0">
                <a:solidFill>
                  <a:schemeClr val="tx1"/>
                </a:solidFill>
              </a:rPr>
              <a:t>Que mundo é este que foi amado?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7393" y="800164"/>
            <a:ext cx="5372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  <a:latin typeface="+mj-lt"/>
              </a:rPr>
              <a:t>Individuo natural:</a:t>
            </a:r>
            <a:endParaRPr lang="pt-BR" sz="32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10936" y="830950"/>
            <a:ext cx="54983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3200" b="1" dirty="0" smtClean="0">
                <a:solidFill>
                  <a:srgbClr val="C00000"/>
                </a:solidFill>
                <a:latin typeface="+mj-lt"/>
              </a:rPr>
              <a:t>Individuo salvo:</a:t>
            </a:r>
            <a:endParaRPr lang="pt-BR" sz="32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0395" y="1416780"/>
            <a:ext cx="3816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Irá perecer</a:t>
            </a:r>
            <a:endParaRPr lang="pt-BR" sz="3200" b="1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99211" y="1415965"/>
            <a:ext cx="46674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Terá vida eterna</a:t>
            </a:r>
            <a:endParaRPr lang="pt-BR" sz="3200" b="1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5841" y="1863094"/>
            <a:ext cx="3816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Será condenado</a:t>
            </a:r>
            <a:endParaRPr lang="pt-BR" sz="3200" b="1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04657" y="1862279"/>
            <a:ext cx="46674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Será salvo da condenação</a:t>
            </a:r>
            <a:endParaRPr lang="pt-BR" sz="3200" b="1" dirty="0">
              <a:latin typeface="+mj-lt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4610628"/>
            <a:ext cx="9144000" cy="224676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19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</a:t>
            </a:r>
            <a:r>
              <a:rPr lang="pt-BR" sz="2800" dirty="0" smtClean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Pois todo aquele </a:t>
            </a:r>
            <a:r>
              <a:rPr lang="pt-BR" sz="28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prática o mal odeia a luz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 </a:t>
            </a:r>
            <a:r>
              <a:rPr lang="pt-BR" sz="28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se aproxima da luz, 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que suas obras não sejam reprovadas. </a:t>
            </a:r>
          </a:p>
          <a:p>
            <a:endParaRPr lang="pt-BR" sz="28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21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21</a:t>
            </a:r>
            <a:r>
              <a:rPr lang="pt-BR" sz="2800" dirty="0" smtClean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Mas, quem pratica a verdade aproxima-se da luz, para que suas obras sejam manifestadas por Deus.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1285" y="2350229"/>
            <a:ext cx="3816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Odeia a luz</a:t>
            </a:r>
            <a:endParaRPr lang="pt-BR" sz="3200" b="1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565" y="2845529"/>
            <a:ext cx="3816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Não vai para a luz</a:t>
            </a:r>
            <a:endParaRPr lang="pt-BR" sz="3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23536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</a:t>
            </a:r>
            <a:r>
              <a:rPr lang="pt-BR" sz="3200" dirty="0" smtClean="0">
                <a:solidFill>
                  <a:schemeClr val="tx1"/>
                </a:solidFill>
              </a:rPr>
              <a:t>4 </a:t>
            </a:r>
            <a:r>
              <a:rPr lang="pt-BR" sz="3200" dirty="0" smtClean="0">
                <a:solidFill>
                  <a:schemeClr val="tx1"/>
                </a:solidFill>
              </a:rPr>
              <a:t>– </a:t>
            </a:r>
            <a:r>
              <a:rPr lang="pt-BR" sz="3200" dirty="0" smtClean="0">
                <a:solidFill>
                  <a:schemeClr val="tx1"/>
                </a:solidFill>
              </a:rPr>
              <a:t>Que mundo é este que foi amado?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7393" y="800164"/>
            <a:ext cx="5372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  <a:latin typeface="+mj-lt"/>
              </a:rPr>
              <a:t>Individuo natural:</a:t>
            </a:r>
            <a:endParaRPr lang="pt-BR" sz="32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10936" y="830950"/>
            <a:ext cx="54983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3200" b="1" dirty="0" smtClean="0">
                <a:solidFill>
                  <a:srgbClr val="C00000"/>
                </a:solidFill>
                <a:latin typeface="+mj-lt"/>
              </a:rPr>
              <a:t>Individuo salvo:</a:t>
            </a:r>
            <a:endParaRPr lang="pt-BR" sz="32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0395" y="1416780"/>
            <a:ext cx="3816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Irá perecer</a:t>
            </a:r>
            <a:endParaRPr lang="pt-BR" sz="3200" b="1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99211" y="1415965"/>
            <a:ext cx="46674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Terá vida eterna</a:t>
            </a:r>
            <a:endParaRPr lang="pt-BR" sz="3200" b="1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5841" y="1863094"/>
            <a:ext cx="3816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Será condenado</a:t>
            </a:r>
            <a:endParaRPr lang="pt-BR" sz="3200" b="1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04657" y="1862279"/>
            <a:ext cx="46674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Será salvo da condenação</a:t>
            </a:r>
            <a:endParaRPr lang="pt-BR" sz="3200" b="1" dirty="0">
              <a:latin typeface="+mj-lt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4610628"/>
            <a:ext cx="9144000" cy="224676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19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</a:t>
            </a:r>
            <a:r>
              <a:rPr lang="pt-BR" sz="2800" dirty="0" smtClean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Pois todo aquele </a:t>
            </a:r>
            <a:r>
              <a:rPr lang="pt-BR" sz="28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prática o mal odeia a luz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 </a:t>
            </a:r>
            <a:r>
              <a:rPr lang="pt-BR" sz="28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se aproxima da luz, 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</a:t>
            </a:r>
            <a:r>
              <a:rPr lang="pt-BR" sz="28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suas obras não sejam reprovadas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endParaRPr lang="pt-BR" sz="28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21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21</a:t>
            </a:r>
            <a:r>
              <a:rPr lang="pt-BR" sz="2800" dirty="0" smtClean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Mas, quem pratica a verdade aproxima-se da luz, para que suas obras sejam manifestadas por Deus.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1285" y="2350229"/>
            <a:ext cx="3816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Odeia a luz</a:t>
            </a:r>
            <a:endParaRPr lang="pt-BR" sz="3200" b="1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565" y="2845529"/>
            <a:ext cx="3816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Não vai para a luz</a:t>
            </a:r>
            <a:endParaRPr lang="pt-BR" sz="3200" b="1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5843" y="3316335"/>
            <a:ext cx="4447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Não concorda com a luz</a:t>
            </a:r>
            <a:endParaRPr lang="pt-BR" sz="3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27750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</a:t>
            </a:r>
            <a:r>
              <a:rPr lang="pt-BR" sz="3200" dirty="0" smtClean="0">
                <a:solidFill>
                  <a:schemeClr val="tx1"/>
                </a:solidFill>
              </a:rPr>
              <a:t>4 </a:t>
            </a:r>
            <a:r>
              <a:rPr lang="pt-BR" sz="3200" dirty="0" smtClean="0">
                <a:solidFill>
                  <a:schemeClr val="tx1"/>
                </a:solidFill>
              </a:rPr>
              <a:t>– </a:t>
            </a:r>
            <a:r>
              <a:rPr lang="pt-BR" sz="3200" dirty="0" smtClean="0">
                <a:solidFill>
                  <a:schemeClr val="tx1"/>
                </a:solidFill>
              </a:rPr>
              <a:t>Que mundo é este que foi amado?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7393" y="800164"/>
            <a:ext cx="5372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  <a:latin typeface="+mj-lt"/>
              </a:rPr>
              <a:t>Individuo natural:</a:t>
            </a:r>
            <a:endParaRPr lang="pt-BR" sz="32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10936" y="830950"/>
            <a:ext cx="54983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3200" b="1" dirty="0" smtClean="0">
                <a:solidFill>
                  <a:srgbClr val="C00000"/>
                </a:solidFill>
                <a:latin typeface="+mj-lt"/>
              </a:rPr>
              <a:t>Individuo salvo:</a:t>
            </a:r>
            <a:endParaRPr lang="pt-BR" sz="32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0395" y="1416780"/>
            <a:ext cx="3816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Irá perecer</a:t>
            </a:r>
            <a:endParaRPr lang="pt-BR" sz="3200" b="1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99211" y="1415965"/>
            <a:ext cx="46674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Terá vida eterna</a:t>
            </a:r>
            <a:endParaRPr lang="pt-BR" sz="3200" b="1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5841" y="1863094"/>
            <a:ext cx="3816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Será condenado</a:t>
            </a:r>
            <a:endParaRPr lang="pt-BR" sz="3200" b="1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04657" y="1862279"/>
            <a:ext cx="46674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Será salvo da condenação</a:t>
            </a:r>
            <a:endParaRPr lang="pt-BR" sz="3200" b="1" dirty="0">
              <a:latin typeface="+mj-lt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4610628"/>
            <a:ext cx="9144000" cy="224676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19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</a:t>
            </a:r>
            <a:r>
              <a:rPr lang="pt-BR" sz="2800" dirty="0" smtClean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Pois todo aquele </a:t>
            </a:r>
            <a:r>
              <a:rPr lang="pt-BR" sz="28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prática o mal odeia a luz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 </a:t>
            </a:r>
            <a:r>
              <a:rPr lang="pt-BR" sz="28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se aproxima da luz, 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</a:t>
            </a:r>
            <a:r>
              <a:rPr lang="pt-BR" sz="28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suas obras não sejam reprovadas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endParaRPr lang="pt-BR" sz="28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21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21</a:t>
            </a:r>
            <a:r>
              <a:rPr lang="pt-BR" sz="2800" dirty="0" smtClean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Mas, </a:t>
            </a:r>
            <a:r>
              <a:rPr lang="pt-BR" sz="2800" u="sng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quem pratica a verdade aproxima-se da luz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para que suas obras sejam manifestadas por Deus.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1285" y="2350229"/>
            <a:ext cx="3816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Odeia a luz</a:t>
            </a:r>
            <a:endParaRPr lang="pt-BR" sz="3200" b="1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565" y="2845529"/>
            <a:ext cx="3816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Não vai para a luz</a:t>
            </a:r>
            <a:endParaRPr lang="pt-BR" sz="3200" b="1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5843" y="3316335"/>
            <a:ext cx="4447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Não concorda com a luz</a:t>
            </a:r>
            <a:endParaRPr lang="pt-BR" sz="3200" b="1" dirty="0"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51778" y="2417870"/>
            <a:ext cx="4447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Vai para a luz</a:t>
            </a:r>
            <a:endParaRPr lang="pt-BR" sz="3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239466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</a:t>
            </a:r>
            <a:r>
              <a:rPr lang="pt-BR" sz="3200" dirty="0" smtClean="0">
                <a:solidFill>
                  <a:schemeClr val="tx1"/>
                </a:solidFill>
              </a:rPr>
              <a:t>4 </a:t>
            </a:r>
            <a:r>
              <a:rPr lang="pt-BR" sz="3200" dirty="0" smtClean="0">
                <a:solidFill>
                  <a:schemeClr val="tx1"/>
                </a:solidFill>
              </a:rPr>
              <a:t>– </a:t>
            </a:r>
            <a:r>
              <a:rPr lang="pt-BR" sz="3200" dirty="0" smtClean="0">
                <a:solidFill>
                  <a:schemeClr val="tx1"/>
                </a:solidFill>
              </a:rPr>
              <a:t>Que mundo é este que foi amado?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7393" y="800164"/>
            <a:ext cx="5372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  <a:latin typeface="+mj-lt"/>
              </a:rPr>
              <a:t>Individuo natural:</a:t>
            </a:r>
            <a:endParaRPr lang="pt-BR" sz="32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10936" y="830950"/>
            <a:ext cx="54983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3200" b="1" dirty="0" smtClean="0">
                <a:solidFill>
                  <a:srgbClr val="C00000"/>
                </a:solidFill>
                <a:latin typeface="+mj-lt"/>
              </a:rPr>
              <a:t>Individuo salvo:</a:t>
            </a:r>
            <a:endParaRPr lang="pt-BR" sz="32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0395" y="1416780"/>
            <a:ext cx="3816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Irá perecer</a:t>
            </a:r>
            <a:endParaRPr lang="pt-BR" sz="3200" b="1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99211" y="1415965"/>
            <a:ext cx="46674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Terá vida eterna</a:t>
            </a:r>
            <a:endParaRPr lang="pt-BR" sz="3200" b="1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5841" y="1863094"/>
            <a:ext cx="3816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Será condenado</a:t>
            </a:r>
            <a:endParaRPr lang="pt-BR" sz="3200" b="1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04657" y="1862279"/>
            <a:ext cx="46674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Será salvo da condenação</a:t>
            </a:r>
            <a:endParaRPr lang="pt-BR" sz="3200" b="1" dirty="0">
              <a:latin typeface="+mj-lt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4610628"/>
            <a:ext cx="9144000" cy="224676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19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</a:t>
            </a:r>
            <a:r>
              <a:rPr lang="pt-BR" sz="2800" dirty="0" smtClean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Pois todo aquele </a:t>
            </a:r>
            <a:r>
              <a:rPr lang="pt-BR" sz="28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prática o mal odeia a luz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 </a:t>
            </a:r>
            <a:r>
              <a:rPr lang="pt-BR" sz="28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se aproxima da luz, 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</a:t>
            </a:r>
            <a:r>
              <a:rPr lang="pt-BR" sz="28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suas obras não sejam reprovadas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endParaRPr lang="pt-BR" sz="28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21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21</a:t>
            </a:r>
            <a:r>
              <a:rPr lang="pt-BR" sz="2800" dirty="0" smtClean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Mas, </a:t>
            </a:r>
            <a:r>
              <a:rPr lang="pt-BR" sz="2800" u="sng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quem pratica a verdade aproxima-se da luz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para que </a:t>
            </a:r>
            <a:r>
              <a:rPr lang="pt-BR" sz="2800" u="sng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suas obras sejam manifestadas por Deus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1285" y="2350229"/>
            <a:ext cx="3816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Odeia a luz</a:t>
            </a:r>
            <a:endParaRPr lang="pt-BR" sz="3200" b="1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565" y="2845529"/>
            <a:ext cx="3816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Não vai para a luz</a:t>
            </a:r>
            <a:endParaRPr lang="pt-BR" sz="3200" b="1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5843" y="3316335"/>
            <a:ext cx="4447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Não concorda com a luz</a:t>
            </a:r>
            <a:endParaRPr lang="pt-BR" sz="3200" b="1" dirty="0"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51778" y="2417870"/>
            <a:ext cx="4447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Vai para a luz</a:t>
            </a:r>
            <a:endParaRPr lang="pt-BR" sz="3200" b="1" dirty="0"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51778" y="2895654"/>
            <a:ext cx="4447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+mj-lt"/>
              </a:rPr>
              <a:t>Suas obras sejam santas</a:t>
            </a:r>
            <a:endParaRPr lang="pt-BR" sz="3200" b="1" dirty="0">
              <a:latin typeface="+mj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9614" y="8168"/>
            <a:ext cx="8760439" cy="435503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500" u="sng" dirty="0" smtClean="0">
                <a:solidFill>
                  <a:schemeClr val="bg1">
                    <a:lumMod val="85000"/>
                  </a:schemeClr>
                </a:solidFill>
              </a:rPr>
              <a:t>“Deus amou”</a:t>
            </a:r>
            <a:endParaRPr lang="pt-BR" sz="4500" dirty="0" smtClean="0">
              <a:solidFill>
                <a:schemeClr val="bg1"/>
              </a:solidFill>
            </a:endParaRPr>
          </a:p>
          <a:p>
            <a:endParaRPr lang="pt-BR" sz="2500" dirty="0">
              <a:solidFill>
                <a:schemeClr val="bg1"/>
              </a:solidFill>
            </a:endParaRPr>
          </a:p>
          <a:p>
            <a:endParaRPr lang="pt-BR" sz="500" dirty="0" smtClean="0">
              <a:solidFill>
                <a:schemeClr val="bg1"/>
              </a:solidFill>
            </a:endParaRPr>
          </a:p>
          <a:p>
            <a:pPr algn="ctr"/>
            <a:r>
              <a:rPr lang="pt-BR" sz="2800" dirty="0" smtClean="0">
                <a:solidFill>
                  <a:schemeClr val="bg1"/>
                </a:solidFill>
              </a:rPr>
              <a:t>O mundo amado é o mundo do salvo. Não estão todos os homens da terra debaixo do amor de Deus. </a:t>
            </a:r>
          </a:p>
          <a:p>
            <a:pPr algn="ctr"/>
            <a:r>
              <a:rPr lang="pt-BR" sz="2800" dirty="0" smtClean="0">
                <a:solidFill>
                  <a:schemeClr val="bg1"/>
                </a:solidFill>
              </a:rPr>
              <a:t>Aquele que não crê, ainda permanece debaixo da sua ira, e por isso, serão condenados!</a:t>
            </a:r>
            <a:endParaRPr lang="pt-BR" sz="5000" dirty="0" smtClean="0">
              <a:solidFill>
                <a:schemeClr val="bg1"/>
              </a:solidFill>
            </a:endParaRPr>
          </a:p>
          <a:p>
            <a:pPr algn="ctr"/>
            <a:endParaRPr lang="pt-BR" sz="5000" dirty="0" smtClean="0">
              <a:solidFill>
                <a:schemeClr val="bg1"/>
              </a:solidFill>
            </a:endParaRPr>
          </a:p>
          <a:p>
            <a:pPr algn="ctr"/>
            <a:endParaRPr lang="pt-BR" sz="5000" dirty="0" smtClean="0">
              <a:solidFill>
                <a:schemeClr val="bg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92097" y="2942354"/>
            <a:ext cx="8147956" cy="2246769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pt-BR" sz="2800" b="1" dirty="0" smtClean="0">
                <a:latin typeface="+mj-lt"/>
              </a:rPr>
              <a:t>Ef 2.3</a:t>
            </a:r>
            <a:r>
              <a:rPr lang="pt-BR" sz="2800" dirty="0" smtClean="0">
                <a:latin typeface="+mj-lt"/>
              </a:rPr>
              <a:t>   - entre </a:t>
            </a:r>
            <a:r>
              <a:rPr lang="pt-BR" sz="2800" dirty="0">
                <a:latin typeface="+mj-lt"/>
              </a:rPr>
              <a:t>os quais também todos nós andamos outrora, segundo as inclinações da nossa carne, fazendo a vontade da carne e dos pensamentos; e éramos, por natureza, </a:t>
            </a:r>
            <a:r>
              <a:rPr lang="pt-BR" sz="2800" u="sng" dirty="0">
                <a:solidFill>
                  <a:srgbClr val="C00000"/>
                </a:solidFill>
                <a:latin typeface="+mj-lt"/>
              </a:rPr>
              <a:t>filhos da ira</a:t>
            </a:r>
            <a:r>
              <a:rPr lang="pt-BR" sz="2800" dirty="0">
                <a:latin typeface="+mj-lt"/>
              </a:rPr>
              <a:t>, como também os demais.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63682" y="971529"/>
            <a:ext cx="8147956" cy="1384995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pt-BR" sz="2800" b="1" dirty="0" smtClean="0">
                <a:latin typeface="+mj-lt"/>
              </a:rPr>
              <a:t>Jo 3.36  - </a:t>
            </a:r>
            <a:r>
              <a:rPr lang="pt-BR" sz="2800" dirty="0" smtClean="0">
                <a:latin typeface="+mj-lt"/>
              </a:rPr>
              <a:t>Por </a:t>
            </a:r>
            <a:r>
              <a:rPr lang="pt-BR" sz="2800" dirty="0">
                <a:latin typeface="+mj-lt"/>
              </a:rPr>
              <a:t>isso, quem crê no Filho tem a vida eterna; o que, todavia, se mantém rebelde contra o Filho não verá a vida, mas sobre ele </a:t>
            </a:r>
            <a:r>
              <a:rPr lang="pt-BR" sz="2800" u="sng" dirty="0">
                <a:solidFill>
                  <a:srgbClr val="C00000"/>
                </a:solidFill>
                <a:latin typeface="+mj-lt"/>
              </a:rPr>
              <a:t>permanece a ira de Deus</a:t>
            </a:r>
            <a:r>
              <a:rPr lang="pt-BR" sz="280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24024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animBg="1"/>
      <p:bldP spid="20" grpId="0" animBg="1"/>
      <p:bldP spid="2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</a:t>
            </a:r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17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7951" y="694704"/>
            <a:ext cx="9097537" cy="4278094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5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 amor de Deus é tão grande, que nos constrange! Por isso o exaltamos enquanto nos humilhamos!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 </a:t>
            </a:r>
            <a:endParaRPr lang="pt-BR" sz="5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507232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</a:t>
            </a:r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17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14351" y="716347"/>
            <a:ext cx="8147956" cy="353943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pt-BR" sz="2800" b="1" dirty="0" smtClean="0">
                <a:latin typeface="+mj-lt"/>
              </a:rPr>
              <a:t>Mt  10.37-39 - </a:t>
            </a:r>
            <a:r>
              <a:rPr lang="pt-BR" sz="2800" dirty="0">
                <a:latin typeface="+mj-lt"/>
              </a:rPr>
              <a:t>Quem ama seu pai ou sua mãe mais do que a mim não é digno de mim; </a:t>
            </a:r>
            <a:endParaRPr lang="pt-BR" sz="2800" dirty="0" smtClean="0">
              <a:latin typeface="+mj-lt"/>
            </a:endParaRPr>
          </a:p>
          <a:p>
            <a:r>
              <a:rPr lang="pt-BR" sz="2800" dirty="0" smtClean="0">
                <a:latin typeface="+mj-lt"/>
              </a:rPr>
              <a:t>quem </a:t>
            </a:r>
            <a:r>
              <a:rPr lang="pt-BR" sz="2800" dirty="0">
                <a:latin typeface="+mj-lt"/>
              </a:rPr>
              <a:t>ama seu filho ou sua filha mais do que a mim não é digno de mim; </a:t>
            </a:r>
            <a:r>
              <a:rPr lang="pt-BR" sz="2800" dirty="0" smtClean="0">
                <a:latin typeface="+mj-lt"/>
              </a:rPr>
              <a:t> </a:t>
            </a:r>
          </a:p>
          <a:p>
            <a:r>
              <a:rPr lang="pt-BR" sz="2800" dirty="0" smtClean="0">
                <a:latin typeface="+mj-lt"/>
              </a:rPr>
              <a:t>e </a:t>
            </a:r>
            <a:r>
              <a:rPr lang="pt-BR" sz="2800" dirty="0">
                <a:latin typeface="+mj-lt"/>
              </a:rPr>
              <a:t>quem não toma a sua cruz e vem após mim não é digno de mim</a:t>
            </a:r>
            <a:r>
              <a:rPr lang="pt-BR" sz="2800" dirty="0" smtClean="0">
                <a:latin typeface="+mj-lt"/>
              </a:rPr>
              <a:t>. </a:t>
            </a:r>
          </a:p>
          <a:p>
            <a:r>
              <a:rPr lang="pt-BR" sz="2800" dirty="0" smtClean="0">
                <a:latin typeface="+mj-lt"/>
              </a:rPr>
              <a:t>Quem </a:t>
            </a:r>
            <a:r>
              <a:rPr lang="pt-BR" sz="2800" dirty="0">
                <a:latin typeface="+mj-lt"/>
              </a:rPr>
              <a:t>acha a sua vida perdê-la-á; quem, todavia, perde a vida por minha causa achá-la-á.</a:t>
            </a:r>
          </a:p>
        </p:txBody>
      </p:sp>
      <p:sp>
        <p:nvSpPr>
          <p:cNvPr id="8" name="Rectangle 7"/>
          <p:cNvSpPr/>
          <p:nvPr/>
        </p:nvSpPr>
        <p:spPr>
          <a:xfrm>
            <a:off x="514351" y="4831149"/>
            <a:ext cx="8147956" cy="954107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pt-BR" sz="2800" b="1" dirty="0" smtClean="0">
                <a:latin typeface="+mj-lt"/>
              </a:rPr>
              <a:t>Jo 3.3 - </a:t>
            </a:r>
            <a:r>
              <a:rPr lang="pt-BR" sz="2800" dirty="0">
                <a:latin typeface="+mj-lt"/>
              </a:rPr>
              <a:t>Em verdade, em verdade te digo que, se alguém não nascer de novo, não pode ver o reino de Deus.</a:t>
            </a:r>
          </a:p>
        </p:txBody>
      </p:sp>
    </p:spTree>
    <p:extLst>
      <p:ext uri="{BB962C8B-B14F-4D97-AF65-F5344CB8AC3E}">
        <p14:creationId xmlns:p14="http://schemas.microsoft.com/office/powerpoint/2010/main" val="4151624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</a:t>
            </a:r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17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7951" y="694704"/>
            <a:ext cx="9097537" cy="4278094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5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 amor de Deus é tão grande, que nos constrange! Por isso o exaltamos enquanto nos humilhamos!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 </a:t>
            </a:r>
            <a:endParaRPr lang="pt-BR" sz="5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31764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3065</TotalTime>
  <Words>2620</Words>
  <Application>Microsoft Office PowerPoint</Application>
  <PresentationFormat>On-screen Show (4:3)</PresentationFormat>
  <Paragraphs>267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5" baseType="lpstr">
      <vt:lpstr>Arial</vt:lpstr>
      <vt:lpstr>Calibri</vt:lpstr>
      <vt:lpstr>Calibri Light</vt:lpstr>
      <vt:lpstr>Century Gothic</vt:lpstr>
      <vt:lpstr>Hebrew</vt:lpstr>
      <vt:lpstr>SPIonic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Paulo Tavares</dc:creator>
  <cp:lastModifiedBy>Paulo Tavares</cp:lastModifiedBy>
  <cp:revision>270</cp:revision>
  <dcterms:created xsi:type="dcterms:W3CDTF">2015-02-28T18:51:08Z</dcterms:created>
  <dcterms:modified xsi:type="dcterms:W3CDTF">2015-06-21T19:01:46Z</dcterms:modified>
</cp:coreProperties>
</file>